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2" r:id="rId3"/>
    <p:sldId id="260" r:id="rId4"/>
    <p:sldId id="294" r:id="rId5"/>
    <p:sldId id="276" r:id="rId6"/>
    <p:sldId id="264" r:id="rId7"/>
    <p:sldId id="280" r:id="rId8"/>
    <p:sldId id="281" r:id="rId9"/>
    <p:sldId id="287" r:id="rId10"/>
    <p:sldId id="270" r:id="rId11"/>
    <p:sldId id="274" r:id="rId12"/>
    <p:sldId id="289" r:id="rId13"/>
    <p:sldId id="282" r:id="rId14"/>
    <p:sldId id="290" r:id="rId15"/>
    <p:sldId id="278" r:id="rId16"/>
    <p:sldId id="284" r:id="rId17"/>
    <p:sldId id="291" r:id="rId18"/>
    <p:sldId id="292" r:id="rId19"/>
    <p:sldId id="286" r:id="rId20"/>
    <p:sldId id="293" r:id="rId21"/>
    <p:sldId id="279" r:id="rId22"/>
    <p:sldId id="283" r:id="rId23"/>
    <p:sldId id="288" r:id="rId24"/>
    <p:sldId id="269" r:id="rId25"/>
    <p:sldId id="271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94"/>
    <p:restoredTop sz="85842" autoAdjust="0"/>
  </p:normalViewPr>
  <p:slideViewPr>
    <p:cSldViewPr snapToGrid="0" snapToObjects="1">
      <p:cViewPr varScale="1">
        <p:scale>
          <a:sx n="174" d="100"/>
          <a:sy n="174" d="100"/>
        </p:scale>
        <p:origin x="2861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9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5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4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06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58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5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Today I am </a:t>
            </a:r>
            <a:r>
              <a:rPr lang="en-US" altLang="zh-CN" dirty="0" err="1"/>
              <a:t>goint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3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80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37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7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96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52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37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4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1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26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9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69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6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6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CD5E851-AEBF-4AF4-836C-20E954044ECF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45EEE687-63D1-466A-814D-BB49ABE6E1DF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7193F42A-B94A-4F07-9782-A061FF87B3E0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4060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Daizong Tian</a:t>
            </a:r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C804-8AAB-486B-B8C7-4194D4F55347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Daizong Tian</a:t>
            </a:r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C7A8DCE1-6BEB-4FA5-92A7-80C349BED9A8}" type="datetime1">
              <a:rPr lang="en-US" altLang="zh-CN" smtClean="0"/>
              <a:t>6/2/2023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3B12AA1C-B5C1-4780-BCBF-A4634AE0F50B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E733A25-5E75-4FFF-AF5F-854DDA80F0BA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EE4F41C-4EB1-4EB9-8F88-3ECD3DDE7129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685A5D9-A905-467A-9861-9020C891AA0C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5D7C6F1-B5F7-426D-8651-3AE29892C7F0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41E4AD5-CC40-4D20-8398-4F22F6E98B7E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60CAD-164B-41A4-8550-3C2B8CFE6908}" type="datetime1">
              <a:rPr lang="en-US" altLang="zh-CN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Daizong Tian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18" Type="http://schemas.openxmlformats.org/officeDocument/2006/relationships/image" Target="../media/image220.png"/><Relationship Id="rId21" Type="http://schemas.openxmlformats.org/officeDocument/2006/relationships/image" Target="../media/image21.png"/><Relationship Id="rId12" Type="http://schemas.openxmlformats.org/officeDocument/2006/relationships/image" Target="../media/image160.png"/><Relationship Id="rId17" Type="http://schemas.openxmlformats.org/officeDocument/2006/relationships/image" Target="../media/image21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50.png"/><Relationship Id="rId15" Type="http://schemas.openxmlformats.org/officeDocument/2006/relationships/image" Target="../media/image190.png"/><Relationship Id="rId19" Type="http://schemas.openxmlformats.org/officeDocument/2006/relationships/image" Target="../media/image230.png"/><Relationship Id="rId1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2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2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0.png"/><Relationship Id="rId26" Type="http://schemas.openxmlformats.org/officeDocument/2006/relationships/image" Target="../media/image58.png"/><Relationship Id="rId3" Type="http://schemas.openxmlformats.org/officeDocument/2006/relationships/image" Target="../media/image56.png"/><Relationship Id="rId21" Type="http://schemas.openxmlformats.org/officeDocument/2006/relationships/image" Target="../media/image450.png"/><Relationship Id="rId34" Type="http://schemas.openxmlformats.org/officeDocument/2006/relationships/image" Target="../media/image62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410.pn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0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24" Type="http://schemas.openxmlformats.org/officeDocument/2006/relationships/image" Target="../media/image481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5" Type="http://schemas.openxmlformats.org/officeDocument/2006/relationships/image" Target="../media/image290.png"/><Relationship Id="rId15" Type="http://schemas.openxmlformats.org/officeDocument/2006/relationships/image" Target="../media/image39.png"/><Relationship Id="rId23" Type="http://schemas.openxmlformats.org/officeDocument/2006/relationships/image" Target="../media/image471.png"/><Relationship Id="rId36" Type="http://schemas.openxmlformats.org/officeDocument/2006/relationships/image" Target="../media/image64.png"/><Relationship Id="rId10" Type="http://schemas.openxmlformats.org/officeDocument/2006/relationships/image" Target="../media/image340.png"/><Relationship Id="rId19" Type="http://schemas.openxmlformats.org/officeDocument/2006/relationships/image" Target="../media/image430.png"/><Relationship Id="rId31" Type="http://schemas.openxmlformats.org/officeDocument/2006/relationships/image" Target="../media/image531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Relationship Id="rId14" Type="http://schemas.openxmlformats.org/officeDocument/2006/relationships/image" Target="../media/image380.png"/><Relationship Id="rId22" Type="http://schemas.openxmlformats.org/officeDocument/2006/relationships/image" Target="../media/image460.png"/><Relationship Id="rId27" Type="http://schemas.openxmlformats.org/officeDocument/2006/relationships/image" Target="../media/image59.png"/><Relationship Id="rId30" Type="http://schemas.openxmlformats.org/officeDocument/2006/relationships/image" Target="../media/image521.png"/><Relationship Id="rId35" Type="http://schemas.openxmlformats.org/officeDocument/2006/relationships/image" Target="../media/image63.png"/><Relationship Id="rId8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0.png"/><Relationship Id="rId18" Type="http://schemas.openxmlformats.org/officeDocument/2006/relationships/image" Target="../media/image620.png"/><Relationship Id="rId26" Type="http://schemas.openxmlformats.org/officeDocument/2006/relationships/image" Target="../media/image70.png"/><Relationship Id="rId3" Type="http://schemas.openxmlformats.org/officeDocument/2006/relationships/image" Target="../media/image470.png"/><Relationship Id="rId21" Type="http://schemas.openxmlformats.org/officeDocument/2006/relationships/image" Target="../media/image650.png"/><Relationship Id="rId7" Type="http://schemas.openxmlformats.org/officeDocument/2006/relationships/image" Target="../media/image510.png"/><Relationship Id="rId12" Type="http://schemas.openxmlformats.org/officeDocument/2006/relationships/image" Target="../media/image611.png"/><Relationship Id="rId17" Type="http://schemas.openxmlformats.org/officeDocument/2006/relationships/image" Target="../media/image610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00.png"/><Relationship Id="rId20" Type="http://schemas.openxmlformats.org/officeDocument/2006/relationships/image" Target="../media/image67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50.png"/><Relationship Id="rId24" Type="http://schemas.openxmlformats.org/officeDocument/2006/relationships/image" Target="../media/image68.png"/><Relationship Id="rId5" Type="http://schemas.openxmlformats.org/officeDocument/2006/relationships/image" Target="../media/image490.png"/><Relationship Id="rId15" Type="http://schemas.openxmlformats.org/officeDocument/2006/relationships/image" Target="../media/image590.png"/><Relationship Id="rId23" Type="http://schemas.openxmlformats.org/officeDocument/2006/relationships/image" Target="../media/image670.png"/><Relationship Id="rId28" Type="http://schemas.openxmlformats.org/officeDocument/2006/relationships/image" Target="../media/image72.png"/><Relationship Id="rId10" Type="http://schemas.openxmlformats.org/officeDocument/2006/relationships/image" Target="../media/image540.png"/><Relationship Id="rId19" Type="http://schemas.openxmlformats.org/officeDocument/2006/relationships/image" Target="../media/image630.png"/><Relationship Id="rId4" Type="http://schemas.openxmlformats.org/officeDocument/2006/relationships/image" Target="../media/image480.png"/><Relationship Id="rId9" Type="http://schemas.openxmlformats.org/officeDocument/2006/relationships/image" Target="../media/image530.png"/><Relationship Id="rId14" Type="http://schemas.openxmlformats.org/officeDocument/2006/relationships/image" Target="../media/image580.png"/><Relationship Id="rId22" Type="http://schemas.openxmlformats.org/officeDocument/2006/relationships/image" Target="../media/image660.png"/><Relationship Id="rId27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ent_camer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rophesee.ai/2023/02/27/prophesee-qualcomm-collaboration-snapdrag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81610"/>
            <a:ext cx="8229600" cy="21149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Event-camera aided Video Frame Interpolation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2" y="5039803"/>
            <a:ext cx="8229599" cy="356748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Daizong Tian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5315FB8-E328-48A9-8ED4-9862DD5D32E5}"/>
              </a:ext>
            </a:extLst>
          </p:cNvPr>
          <p:cNvSpPr txBox="1">
            <a:spLocks/>
          </p:cNvSpPr>
          <p:nvPr/>
        </p:nvSpPr>
        <p:spPr>
          <a:xfrm>
            <a:off x="914401" y="3710814"/>
            <a:ext cx="8229599" cy="49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</a:rPr>
              <a:t>CS 396  Natural and Artificial Vision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How Optical-flow- based VFI works?</a:t>
            </a:r>
            <a:endParaRPr lang="en-US" sz="2000" b="1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114637"/>
            <a:ext cx="4193951" cy="1805464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+mj-lt"/>
              </a:rPr>
              <a:t>Task </a:t>
            </a:r>
            <a:r>
              <a:rPr lang="zh-CN" altLang="en-US" sz="1800" dirty="0">
                <a:solidFill>
                  <a:schemeClr val="tx1"/>
                </a:solidFill>
                <a:latin typeface="+mj-lt"/>
              </a:rPr>
              <a:t>：</a:t>
            </a:r>
            <a:endParaRPr lang="en-US" altLang="zh-CN" sz="1800" dirty="0">
              <a:solidFill>
                <a:schemeClr val="tx1"/>
              </a:solidFill>
              <a:latin typeface="+mj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Motion Estimation: Get optical flows</a:t>
            </a:r>
          </a:p>
          <a:p>
            <a:pPr lvl="1" algn="l"/>
            <a:r>
              <a:rPr lang="en-US" sz="1000" dirty="0">
                <a:solidFill>
                  <a:schemeClr val="tx1"/>
                </a:solidFill>
                <a:latin typeface="+mj-lt"/>
              </a:rPr>
              <a:t>FlowNet, </a:t>
            </a:r>
            <a:r>
              <a:rPr lang="en-US" sz="1000" dirty="0" err="1">
                <a:solidFill>
                  <a:schemeClr val="tx1"/>
                </a:solidFill>
                <a:latin typeface="+mj-lt"/>
              </a:rPr>
              <a:t>pwc</a:t>
            </a:r>
            <a:r>
              <a:rPr lang="en-US" sz="1000" dirty="0">
                <a:solidFill>
                  <a:schemeClr val="tx1"/>
                </a:solidFill>
                <a:latin typeface="+mj-lt"/>
              </a:rPr>
              <a:t>-net, ScopeFlow, RAFT,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115DA45-6D5B-47AA-AFA9-8D6E191003D3}"/>
              </a:ext>
            </a:extLst>
          </p:cNvPr>
          <p:cNvGrpSpPr/>
          <p:nvPr/>
        </p:nvGrpSpPr>
        <p:grpSpPr>
          <a:xfrm>
            <a:off x="-41914" y="340199"/>
            <a:ext cx="9266642" cy="1886741"/>
            <a:chOff x="43843" y="1754382"/>
            <a:chExt cx="9266642" cy="1886741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C286310A-17C2-4BB9-8727-CC442C7D9CE4}"/>
                </a:ext>
              </a:extLst>
            </p:cNvPr>
            <p:cNvGrpSpPr/>
            <p:nvPr/>
          </p:nvGrpSpPr>
          <p:grpSpPr>
            <a:xfrm>
              <a:off x="43843" y="1930364"/>
              <a:ext cx="9131862" cy="1289389"/>
              <a:chOff x="43843" y="1930364"/>
              <a:chExt cx="9131862" cy="12893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3F0DB6EE-E1AE-4501-BA1F-E5143BE6D842}"/>
                      </a:ext>
                    </a:extLst>
                  </p:cNvPr>
                  <p:cNvSpPr/>
                  <p:nvPr/>
                </p:nvSpPr>
                <p:spPr>
                  <a:xfrm>
                    <a:off x="788706" y="2189918"/>
                    <a:ext cx="255494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3F0DB6EE-E1AE-4501-BA1F-E5143BE6D8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706" y="2189918"/>
                    <a:ext cx="255494" cy="19684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6F5D4DB6-648E-4386-B34D-51337BD05501}"/>
                  </a:ext>
                </a:extLst>
              </p:cNvPr>
              <p:cNvCxnSpPr>
                <a:cxnSpLocks/>
                <a:stCxn id="14" idx="3"/>
                <a:endCxn id="20" idx="1"/>
              </p:cNvCxnSpPr>
              <p:nvPr/>
            </p:nvCxnSpPr>
            <p:spPr>
              <a:xfrm>
                <a:off x="1044200" y="2288343"/>
                <a:ext cx="7576098" cy="332602"/>
              </a:xfrm>
              <a:prstGeom prst="bentConnector3">
                <a:avLst>
                  <a:gd name="adj1" fmla="val 67686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肘形 15">
                <a:extLst>
                  <a:ext uri="{FF2B5EF4-FFF2-40B4-BE49-F238E27FC236}">
                    <a16:creationId xmlns:a16="http://schemas.microsoft.com/office/drawing/2014/main" id="{0FE516DA-C779-4C6A-B864-1AB2C7538E5E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 flipV="1">
                <a:off x="1044201" y="2620945"/>
                <a:ext cx="7576097" cy="238384"/>
              </a:xfrm>
              <a:prstGeom prst="bentConnector3">
                <a:avLst>
                  <a:gd name="adj1" fmla="val 67769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CC049F26-2BC4-4A61-9274-46155931F95A}"/>
                      </a:ext>
                    </a:extLst>
                  </p:cNvPr>
                  <p:cNvSpPr/>
                  <p:nvPr/>
                </p:nvSpPr>
                <p:spPr>
                  <a:xfrm>
                    <a:off x="788707" y="2760904"/>
                    <a:ext cx="255494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CC049F26-2BC4-4A61-9274-46155931F9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707" y="2760904"/>
                    <a:ext cx="255494" cy="19684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252B857-0074-4B6A-82B4-4DB4D4A46D80}"/>
                  </a:ext>
                </a:extLst>
              </p:cNvPr>
              <p:cNvSpPr txBox="1"/>
              <p:nvPr/>
            </p:nvSpPr>
            <p:spPr>
              <a:xfrm>
                <a:off x="43843" y="2162461"/>
                <a:ext cx="7032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/>
                  <a:t>Frame 0</a:t>
                </a:r>
                <a:endParaRPr lang="zh-CN" altLang="en-US" sz="1200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EC15537-8AAF-4081-8D46-26F82EB9C21B}"/>
                  </a:ext>
                </a:extLst>
              </p:cNvPr>
              <p:cNvSpPr txBox="1"/>
              <p:nvPr/>
            </p:nvSpPr>
            <p:spPr>
              <a:xfrm>
                <a:off x="43843" y="2631553"/>
                <a:ext cx="7032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/>
                  <a:t>Frame 1</a:t>
                </a:r>
                <a:endParaRPr lang="zh-CN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8EBC4749-CF09-4CF5-8CA5-E8D75535906F}"/>
                      </a:ext>
                    </a:extLst>
                  </p:cNvPr>
                  <p:cNvSpPr/>
                  <p:nvPr/>
                </p:nvSpPr>
                <p:spPr>
                  <a:xfrm>
                    <a:off x="8620298" y="2522520"/>
                    <a:ext cx="255494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8EBC4749-CF09-4CF5-8CA5-E8D7553590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0298" y="2522520"/>
                    <a:ext cx="255494" cy="19684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AEC697-11C2-40B3-8C49-5C3FF744D8F3}"/>
                  </a:ext>
                </a:extLst>
              </p:cNvPr>
              <p:cNvSpPr txBox="1"/>
              <p:nvPr/>
            </p:nvSpPr>
            <p:spPr>
              <a:xfrm>
                <a:off x="8201775" y="2758088"/>
                <a:ext cx="9739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/>
                  <a:t>Interpolated Frame</a:t>
                </a:r>
                <a:endParaRPr lang="zh-CN" altLang="en-US" sz="1200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2018027-22C9-4AE1-A265-BAD20593A9CF}"/>
                  </a:ext>
                </a:extLst>
              </p:cNvPr>
              <p:cNvSpPr/>
              <p:nvPr/>
            </p:nvSpPr>
            <p:spPr>
              <a:xfrm>
                <a:off x="1955168" y="2151142"/>
                <a:ext cx="1713940" cy="2769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Optical Flow net</a:t>
                </a:r>
                <a:endParaRPr lang="zh-CN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794D166-A264-4720-B407-550EA0179A30}"/>
                  </a:ext>
                </a:extLst>
              </p:cNvPr>
              <p:cNvSpPr/>
              <p:nvPr/>
            </p:nvSpPr>
            <p:spPr>
              <a:xfrm>
                <a:off x="1959162" y="2720828"/>
                <a:ext cx="1713940" cy="2769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Optical Flow net</a:t>
                </a:r>
                <a:endParaRPr lang="zh-CN" altLang="en-US" dirty="0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98A76878-3954-4CDE-B8F1-8C126DD6CE80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 flipV="1">
                <a:off x="1044201" y="2288342"/>
                <a:ext cx="914960" cy="5709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257ADAD-A20B-47F9-BE55-79F79628E7A8}"/>
                  </a:ext>
                </a:extLst>
              </p:cNvPr>
              <p:cNvCxnSpPr>
                <a:cxnSpLocks/>
                <a:stCxn id="14" idx="3"/>
                <a:endCxn id="23" idx="1"/>
              </p:cNvCxnSpPr>
              <p:nvPr/>
            </p:nvCxnSpPr>
            <p:spPr>
              <a:xfrm>
                <a:off x="1044200" y="2288343"/>
                <a:ext cx="914962" cy="5709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99E27903-03E1-4F06-B921-8D2448BF4A53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 flipV="1">
                <a:off x="1044200" y="2288342"/>
                <a:ext cx="914961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19840077-6AC3-4B28-B12B-52E7E34C7678}"/>
                  </a:ext>
                </a:extLst>
              </p:cNvPr>
              <p:cNvCxnSpPr>
                <a:cxnSpLocks/>
                <a:stCxn id="17" idx="3"/>
                <a:endCxn id="23" idx="1"/>
              </p:cNvCxnSpPr>
              <p:nvPr/>
            </p:nvCxnSpPr>
            <p:spPr>
              <a:xfrm flipV="1">
                <a:off x="1044201" y="2859328"/>
                <a:ext cx="914961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67CCEEDF-A7F6-4452-BC13-10C73A10717E}"/>
                      </a:ext>
                    </a:extLst>
                  </p:cNvPr>
                  <p:cNvSpPr/>
                  <p:nvPr/>
                </p:nvSpPr>
                <p:spPr>
                  <a:xfrm>
                    <a:off x="3838455" y="2189918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67CCEEDF-A7F6-4452-BC13-10C73A1071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8455" y="2189918"/>
                    <a:ext cx="306199" cy="19684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AA6CFBA5-9E8D-4029-85A2-400885BEEB3A}"/>
                      </a:ext>
                    </a:extLst>
                  </p:cNvPr>
                  <p:cNvSpPr/>
                  <p:nvPr/>
                </p:nvSpPr>
                <p:spPr>
                  <a:xfrm>
                    <a:off x="3838455" y="2760902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AA6CFBA5-9E8D-4029-85A2-400885BEEB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8455" y="2760902"/>
                    <a:ext cx="306199" cy="19684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87A5816C-8BE4-4DFF-B514-5654C98DCFDC}"/>
                  </a:ext>
                </a:extLst>
              </p:cNvPr>
              <p:cNvCxnSpPr>
                <a:cxnSpLocks/>
                <a:stCxn id="22" idx="3"/>
                <a:endCxn id="28" idx="1"/>
              </p:cNvCxnSpPr>
              <p:nvPr/>
            </p:nvCxnSpPr>
            <p:spPr>
              <a:xfrm flipV="1">
                <a:off x="3669108" y="2288343"/>
                <a:ext cx="169347" cy="1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63D4E728-157E-4DEB-AE94-8CA4014C69B2}"/>
                  </a:ext>
                </a:extLst>
              </p:cNvPr>
              <p:cNvCxnSpPr>
                <a:cxnSpLocks/>
                <a:stCxn id="23" idx="3"/>
                <a:endCxn id="29" idx="1"/>
              </p:cNvCxnSpPr>
              <p:nvPr/>
            </p:nvCxnSpPr>
            <p:spPr>
              <a:xfrm flipV="1">
                <a:off x="3673102" y="2859327"/>
                <a:ext cx="16535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5CA6B31-7CB3-4088-9B7A-3D8E09979EE9}"/>
                  </a:ext>
                </a:extLst>
              </p:cNvPr>
              <p:cNvSpPr/>
              <p:nvPr/>
            </p:nvSpPr>
            <p:spPr>
              <a:xfrm>
                <a:off x="6394499" y="2463137"/>
                <a:ext cx="1784629" cy="2769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Interpolation net</a:t>
                </a:r>
                <a:endParaRPr lang="zh-CN" altLang="en-US" dirty="0"/>
              </a:p>
            </p:txBody>
          </p:sp>
          <p:cxnSp>
            <p:nvCxnSpPr>
              <p:cNvPr id="48" name="连接符: 肘形 47">
                <a:extLst>
                  <a:ext uri="{FF2B5EF4-FFF2-40B4-BE49-F238E27FC236}">
                    <a16:creationId xmlns:a16="http://schemas.microsoft.com/office/drawing/2014/main" id="{57DBC3F0-C7D7-4240-AE2F-3F25AA096D69}"/>
                  </a:ext>
                </a:extLst>
              </p:cNvPr>
              <p:cNvCxnSpPr>
                <a:cxnSpLocks/>
                <a:stCxn id="17" idx="2"/>
                <a:endCxn id="47" idx="2"/>
              </p:cNvCxnSpPr>
              <p:nvPr/>
            </p:nvCxnSpPr>
            <p:spPr>
              <a:xfrm rot="5400000" flipH="1" flipV="1">
                <a:off x="3992825" y="-336235"/>
                <a:ext cx="217617" cy="6370360"/>
              </a:xfrm>
              <a:prstGeom prst="bentConnector3">
                <a:avLst>
                  <a:gd name="adj1" fmla="val -78785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8645F74E-DBC2-4D02-A769-B522EB19EEEB}"/>
                  </a:ext>
                </a:extLst>
              </p:cNvPr>
              <p:cNvCxnSpPr>
                <a:cxnSpLocks/>
                <a:stCxn id="14" idx="0"/>
                <a:endCxn id="47" idx="0"/>
              </p:cNvCxnSpPr>
              <p:nvPr/>
            </p:nvCxnSpPr>
            <p:spPr>
              <a:xfrm rot="16200000" flipH="1">
                <a:off x="3965023" y="-858653"/>
                <a:ext cx="273219" cy="6370361"/>
              </a:xfrm>
              <a:prstGeom prst="bentConnector3">
                <a:avLst>
                  <a:gd name="adj1" fmla="val -60428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连接符: 肘形 44">
                <a:extLst>
                  <a:ext uri="{FF2B5EF4-FFF2-40B4-BE49-F238E27FC236}">
                    <a16:creationId xmlns:a16="http://schemas.microsoft.com/office/drawing/2014/main" id="{0A1B71FF-155A-4D23-AAE9-D9D5668A40C8}"/>
                  </a:ext>
                </a:extLst>
              </p:cNvPr>
              <p:cNvCxnSpPr>
                <a:cxnSpLocks/>
                <a:stCxn id="14" idx="0"/>
                <a:endCxn id="47" idx="0"/>
              </p:cNvCxnSpPr>
              <p:nvPr/>
            </p:nvCxnSpPr>
            <p:spPr>
              <a:xfrm rot="16200000" flipH="1">
                <a:off x="3965023" y="-858653"/>
                <a:ext cx="273219" cy="6370361"/>
              </a:xfrm>
              <a:prstGeom prst="bentConnector3">
                <a:avLst>
                  <a:gd name="adj1" fmla="val -123180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连接符: 肘形 48">
                <a:extLst>
                  <a:ext uri="{FF2B5EF4-FFF2-40B4-BE49-F238E27FC236}">
                    <a16:creationId xmlns:a16="http://schemas.microsoft.com/office/drawing/2014/main" id="{719060EE-8720-4A86-BAFE-627A500A8987}"/>
                  </a:ext>
                </a:extLst>
              </p:cNvPr>
              <p:cNvCxnSpPr>
                <a:cxnSpLocks/>
                <a:stCxn id="17" idx="2"/>
                <a:endCxn id="47" idx="2"/>
              </p:cNvCxnSpPr>
              <p:nvPr/>
            </p:nvCxnSpPr>
            <p:spPr>
              <a:xfrm rot="5400000" flipH="1" flipV="1">
                <a:off x="3992825" y="-336235"/>
                <a:ext cx="217617" cy="6370360"/>
              </a:xfrm>
              <a:prstGeom prst="bentConnector3">
                <a:avLst>
                  <a:gd name="adj1" fmla="val -169243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连接符: 肘形 52">
                <a:extLst>
                  <a:ext uri="{FF2B5EF4-FFF2-40B4-BE49-F238E27FC236}">
                    <a16:creationId xmlns:a16="http://schemas.microsoft.com/office/drawing/2014/main" id="{511CC95D-D1B6-40FB-8323-66C48C7C1675}"/>
                  </a:ext>
                </a:extLst>
              </p:cNvPr>
              <p:cNvCxnSpPr>
                <a:cxnSpLocks/>
                <a:stCxn id="29" idx="3"/>
                <a:endCxn id="124" idx="0"/>
              </p:cNvCxnSpPr>
              <p:nvPr/>
            </p:nvCxnSpPr>
            <p:spPr>
              <a:xfrm>
                <a:off x="4144654" y="2859327"/>
                <a:ext cx="1909753" cy="161645"/>
              </a:xfrm>
              <a:prstGeom prst="bentConnector2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连接符: 肘形 55">
                <a:extLst>
                  <a:ext uri="{FF2B5EF4-FFF2-40B4-BE49-F238E27FC236}">
                    <a16:creationId xmlns:a16="http://schemas.microsoft.com/office/drawing/2014/main" id="{6892C7EB-22C8-4FAE-A6B1-1A16DCDFF52B}"/>
                  </a:ext>
                </a:extLst>
              </p:cNvPr>
              <p:cNvCxnSpPr>
                <a:cxnSpLocks/>
                <a:stCxn id="28" idx="3"/>
                <a:endCxn id="43" idx="2"/>
              </p:cNvCxnSpPr>
              <p:nvPr/>
            </p:nvCxnSpPr>
            <p:spPr>
              <a:xfrm flipV="1">
                <a:off x="4144654" y="2135478"/>
                <a:ext cx="1909753" cy="152865"/>
              </a:xfrm>
              <a:prstGeom prst="bentConnector2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41BF0E-F911-4B3A-A8D1-4DD989F7F42E}"/>
                  </a:ext>
                </a:extLst>
              </p:cNvPr>
              <p:cNvSpPr/>
              <p:nvPr/>
            </p:nvSpPr>
            <p:spPr>
              <a:xfrm>
                <a:off x="5629079" y="1935196"/>
                <a:ext cx="850656" cy="2002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Warping</a:t>
                </a:r>
                <a:endParaRPr lang="zh-CN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0AAE615C-FCA8-4A52-9569-8E06A68238BF}"/>
                      </a:ext>
                    </a:extLst>
                  </p:cNvPr>
                  <p:cNvSpPr/>
                  <p:nvPr/>
                </p:nvSpPr>
                <p:spPr>
                  <a:xfrm>
                    <a:off x="6724190" y="1930364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0AAE615C-FCA8-4A52-9569-8E06A68238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4190" y="1930364"/>
                    <a:ext cx="306199" cy="19684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89A2E26A-FBAF-4177-B754-F0707954DC31}"/>
                      </a:ext>
                    </a:extLst>
                  </p:cNvPr>
                  <p:cNvSpPr/>
                  <p:nvPr/>
                </p:nvSpPr>
                <p:spPr>
                  <a:xfrm>
                    <a:off x="5225570" y="2202234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89A2E26A-FBAF-4177-B754-F0707954DC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5570" y="2202234"/>
                    <a:ext cx="306199" cy="19684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3693B455-811E-49F3-80A8-B09D5B883004}"/>
                      </a:ext>
                    </a:extLst>
                  </p:cNvPr>
                  <p:cNvSpPr/>
                  <p:nvPr/>
                </p:nvSpPr>
                <p:spPr>
                  <a:xfrm>
                    <a:off x="5234446" y="2754450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3693B455-811E-49F3-80A8-B09D5B8830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4446" y="2754450"/>
                    <a:ext cx="306199" cy="19684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1E25723E-22BD-457A-9E01-817745D4314A}"/>
                      </a:ext>
                    </a:extLst>
                  </p:cNvPr>
                  <p:cNvSpPr/>
                  <p:nvPr/>
                </p:nvSpPr>
                <p:spPr>
                  <a:xfrm>
                    <a:off x="6724190" y="3015935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1E25723E-22BD-457A-9E01-817745D431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4190" y="3015935"/>
                    <a:ext cx="306199" cy="19684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86930C8-939B-4297-8A94-C8D152C285CB}"/>
                </a:ext>
              </a:extLst>
            </p:cNvPr>
            <p:cNvSpPr/>
            <p:nvPr/>
          </p:nvSpPr>
          <p:spPr>
            <a:xfrm>
              <a:off x="4383152" y="2188460"/>
              <a:ext cx="733743" cy="22504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Flow Interpolation</a:t>
              </a:r>
              <a:endParaRPr lang="zh-CN" altLang="en-US" sz="800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64CFBE30-9EBB-4D8F-A9B3-325B15AB8AF0}"/>
                </a:ext>
              </a:extLst>
            </p:cNvPr>
            <p:cNvSpPr/>
            <p:nvPr/>
          </p:nvSpPr>
          <p:spPr>
            <a:xfrm>
              <a:off x="4384416" y="2734280"/>
              <a:ext cx="733743" cy="22504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Flow Interpolation</a:t>
              </a:r>
              <a:endParaRPr lang="zh-CN" altLang="en-US" sz="800" dirty="0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6554BF7B-BD32-4E23-86E8-EA0F9E41DF4E}"/>
                </a:ext>
              </a:extLst>
            </p:cNvPr>
            <p:cNvSpPr/>
            <p:nvPr/>
          </p:nvSpPr>
          <p:spPr>
            <a:xfrm>
              <a:off x="666750" y="1765300"/>
              <a:ext cx="3506778" cy="172694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5CA525C-5D27-42F0-8FE9-732FB6227E24}"/>
                </a:ext>
              </a:extLst>
            </p:cNvPr>
            <p:cNvSpPr/>
            <p:nvPr/>
          </p:nvSpPr>
          <p:spPr>
            <a:xfrm>
              <a:off x="4279708" y="1754382"/>
              <a:ext cx="4837301" cy="17269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BBBE17E3-5AF8-43A9-803A-FDF06E6AB257}"/>
                </a:ext>
              </a:extLst>
            </p:cNvPr>
            <p:cNvSpPr txBox="1"/>
            <p:nvPr/>
          </p:nvSpPr>
          <p:spPr>
            <a:xfrm>
              <a:off x="180520" y="3364124"/>
              <a:ext cx="14718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Motion Estimation</a:t>
              </a:r>
              <a:endParaRPr lang="zh-CN" altLang="en-US" sz="1200" dirty="0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6C8AEEEE-9179-4387-953A-B0513694FAE4}"/>
                </a:ext>
              </a:extLst>
            </p:cNvPr>
            <p:cNvSpPr txBox="1"/>
            <p:nvPr/>
          </p:nvSpPr>
          <p:spPr>
            <a:xfrm>
              <a:off x="7838620" y="3337758"/>
              <a:ext cx="14718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Interpolation</a:t>
              </a:r>
              <a:endParaRPr lang="zh-CN" altLang="en-US" sz="1200" dirty="0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B99471B-CC0E-421F-B155-D06EBE72A171}"/>
                </a:ext>
              </a:extLst>
            </p:cNvPr>
            <p:cNvSpPr/>
            <p:nvPr/>
          </p:nvSpPr>
          <p:spPr>
            <a:xfrm>
              <a:off x="5629079" y="3020972"/>
              <a:ext cx="850656" cy="20028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Warping</a:t>
              </a:r>
              <a:endParaRPr lang="zh-CN" altLang="en-US" sz="1200" dirty="0"/>
            </a:p>
          </p:txBody>
        </p:sp>
      </p:grpSp>
      <p:sp>
        <p:nvSpPr>
          <p:cNvPr id="127" name="页脚占位符 126">
            <a:extLst>
              <a:ext uri="{FF2B5EF4-FFF2-40B4-BE49-F238E27FC236}">
                <a16:creationId xmlns:a16="http://schemas.microsoft.com/office/drawing/2014/main" id="{2C11E8CD-90A8-4A9C-85BD-C83B1E5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Daizong Tian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D0AEA-5207-A50D-DDA0-65927E8400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4445" y="2946850"/>
            <a:ext cx="3533326" cy="3282933"/>
          </a:xfrm>
          <a:prstGeom prst="rect">
            <a:avLst/>
          </a:prstGeom>
        </p:spPr>
      </p:pic>
      <p:sp>
        <p:nvSpPr>
          <p:cNvPr id="6" name="文本框 16">
            <a:extLst>
              <a:ext uri="{FF2B5EF4-FFF2-40B4-BE49-F238E27FC236}">
                <a16:creationId xmlns:a16="http://schemas.microsoft.com/office/drawing/2014/main" id="{BB7F7538-2CD1-0D92-2BAD-761D31BFC071}"/>
              </a:ext>
            </a:extLst>
          </p:cNvPr>
          <p:cNvSpPr txBox="1"/>
          <p:nvPr/>
        </p:nvSpPr>
        <p:spPr>
          <a:xfrm>
            <a:off x="1392659" y="6169956"/>
            <a:ext cx="2168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Optical flow from 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pwc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-net (Sun,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52805-5D3F-470B-A4F1-B2D4C0AF2C04}"/>
              </a:ext>
            </a:extLst>
          </p:cNvPr>
          <p:cNvSpPr txBox="1"/>
          <p:nvPr/>
        </p:nvSpPr>
        <p:spPr>
          <a:xfrm>
            <a:off x="4317264" y="2192732"/>
            <a:ext cx="464233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 startAt="2"/>
            </a:pPr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Interpolation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Image warping</a:t>
            </a:r>
            <a:endParaRPr lang="zh-CN" altLang="en-US" sz="1400" dirty="0">
              <a:solidFill>
                <a:schemeClr val="tx1"/>
              </a:solidFill>
              <a:latin typeface="+mj-lt"/>
            </a:endParaRPr>
          </a:p>
          <a:p>
            <a:pPr marL="971550" lvl="1" indent="-514350" algn="l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Combine pixels from two </a:t>
            </a: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frames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9" name="组合 102">
            <a:extLst>
              <a:ext uri="{FF2B5EF4-FFF2-40B4-BE49-F238E27FC236}">
                <a16:creationId xmlns:a16="http://schemas.microsoft.com/office/drawing/2014/main" id="{5F2E7686-1918-AD9F-C0AC-6E55BB7FD85F}"/>
              </a:ext>
            </a:extLst>
          </p:cNvPr>
          <p:cNvGrpSpPr/>
          <p:nvPr/>
        </p:nvGrpSpPr>
        <p:grpSpPr>
          <a:xfrm>
            <a:off x="4642216" y="3271874"/>
            <a:ext cx="4603750" cy="2761928"/>
            <a:chOff x="5367812" y="2328520"/>
            <a:chExt cx="4603750" cy="2761928"/>
          </a:xfrm>
        </p:grpSpPr>
        <p:pic>
          <p:nvPicPr>
            <p:cNvPr id="10" name="图片 96">
              <a:extLst>
                <a:ext uri="{FF2B5EF4-FFF2-40B4-BE49-F238E27FC236}">
                  <a16:creationId xmlns:a16="http://schemas.microsoft.com/office/drawing/2014/main" id="{B4423CDD-82A2-6DFC-49FF-A43865EA0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1264" t="13702" r="51786" b="19608"/>
            <a:stretch/>
          </p:blipFill>
          <p:spPr>
            <a:xfrm>
              <a:off x="6290427" y="4093499"/>
              <a:ext cx="2101850" cy="996949"/>
            </a:xfrm>
            <a:prstGeom prst="rect">
              <a:avLst/>
            </a:prstGeom>
          </p:spPr>
        </p:pic>
        <p:pic>
          <p:nvPicPr>
            <p:cNvPr id="11" name="图片 98">
              <a:extLst>
                <a:ext uri="{FF2B5EF4-FFF2-40B4-BE49-F238E27FC236}">
                  <a16:creationId xmlns:a16="http://schemas.microsoft.com/office/drawing/2014/main" id="{BDC238BE-1116-D2C0-9062-5E8271FC0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1760" t="13702" r="1289" b="19608"/>
            <a:stretch/>
          </p:blipFill>
          <p:spPr>
            <a:xfrm>
              <a:off x="6341081" y="2615701"/>
              <a:ext cx="2101850" cy="996949"/>
            </a:xfrm>
            <a:prstGeom prst="rect">
              <a:avLst/>
            </a:prstGeom>
          </p:spPr>
        </p:pic>
        <p:sp>
          <p:nvSpPr>
            <p:cNvPr id="12" name="文本框 100">
              <a:extLst>
                <a:ext uri="{FF2B5EF4-FFF2-40B4-BE49-F238E27FC236}">
                  <a16:creationId xmlns:a16="http://schemas.microsoft.com/office/drawing/2014/main" id="{3649CD63-38E6-BE28-6DBD-4CDF7A826F87}"/>
                </a:ext>
              </a:extLst>
            </p:cNvPr>
            <p:cNvSpPr txBox="1"/>
            <p:nvPr/>
          </p:nvSpPr>
          <p:spPr>
            <a:xfrm>
              <a:off x="5367812" y="3711443"/>
              <a:ext cx="32970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Forward Warping:</a:t>
              </a:r>
              <a:endParaRPr lang="zh-CN" altLang="en-US" sz="1200" dirty="0"/>
            </a:p>
          </p:txBody>
        </p:sp>
        <p:sp>
          <p:nvSpPr>
            <p:cNvPr id="13" name="文本框 101">
              <a:extLst>
                <a:ext uri="{FF2B5EF4-FFF2-40B4-BE49-F238E27FC236}">
                  <a16:creationId xmlns:a16="http://schemas.microsoft.com/office/drawing/2014/main" id="{09063DD3-5032-989E-EAF7-8997C87AB76D}"/>
                </a:ext>
              </a:extLst>
            </p:cNvPr>
            <p:cNvSpPr txBox="1"/>
            <p:nvPr/>
          </p:nvSpPr>
          <p:spPr>
            <a:xfrm>
              <a:off x="5367812" y="2328520"/>
              <a:ext cx="46037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Backward Warping:</a:t>
              </a:r>
              <a:endParaRPr lang="en-US" altLang="zh-CN" sz="1200" dirty="0"/>
            </a:p>
          </p:txBody>
        </p:sp>
      </p:grpSp>
      <p:sp>
        <p:nvSpPr>
          <p:cNvPr id="32" name="文本框 101">
            <a:extLst>
              <a:ext uri="{FF2B5EF4-FFF2-40B4-BE49-F238E27FC236}">
                <a16:creationId xmlns:a16="http://schemas.microsoft.com/office/drawing/2014/main" id="{44FFD749-D36A-404D-45D6-D75B501D57EA}"/>
              </a:ext>
            </a:extLst>
          </p:cNvPr>
          <p:cNvSpPr txBox="1"/>
          <p:nvPr/>
        </p:nvSpPr>
        <p:spPr>
          <a:xfrm>
            <a:off x="7620000" y="3934745"/>
            <a:ext cx="1374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chemeClr val="tx1"/>
                </a:solidFill>
                <a:latin typeface="+mj-lt"/>
              </a:rPr>
              <a:t>Interpolated frame</a:t>
            </a:r>
            <a:endParaRPr lang="en-US" altLang="zh-CN" sz="1200" i="1" dirty="0"/>
          </a:p>
        </p:txBody>
      </p:sp>
      <p:sp>
        <p:nvSpPr>
          <p:cNvPr id="33" name="文本框 101">
            <a:extLst>
              <a:ext uri="{FF2B5EF4-FFF2-40B4-BE49-F238E27FC236}">
                <a16:creationId xmlns:a16="http://schemas.microsoft.com/office/drawing/2014/main" id="{4A253F4A-0375-8665-78C8-CDF6DC6DB9FD}"/>
              </a:ext>
            </a:extLst>
          </p:cNvPr>
          <p:cNvSpPr txBox="1"/>
          <p:nvPr/>
        </p:nvSpPr>
        <p:spPr>
          <a:xfrm>
            <a:off x="7620000" y="5396827"/>
            <a:ext cx="1411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chemeClr val="tx1"/>
                </a:solidFill>
                <a:latin typeface="+mj-lt"/>
              </a:rPr>
              <a:t>Interpolated frame</a:t>
            </a:r>
            <a:endParaRPr lang="en-US" altLang="zh-CN" sz="12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A6DBB0-89C1-81C7-E738-F2CF8377E9EB}"/>
              </a:ext>
            </a:extLst>
          </p:cNvPr>
          <p:cNvSpPr/>
          <p:nvPr/>
        </p:nvSpPr>
        <p:spPr>
          <a:xfrm>
            <a:off x="3285175" y="4440557"/>
            <a:ext cx="467523" cy="402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C296A7-5446-61DB-8253-42B6F9A62BAE}"/>
              </a:ext>
            </a:extLst>
          </p:cNvPr>
          <p:cNvSpPr/>
          <p:nvPr/>
        </p:nvSpPr>
        <p:spPr>
          <a:xfrm>
            <a:off x="2476752" y="3456617"/>
            <a:ext cx="467523" cy="198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0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1">
            <a:extLst>
              <a:ext uri="{FF2B5EF4-FFF2-40B4-BE49-F238E27FC236}">
                <a16:creationId xmlns:a16="http://schemas.microsoft.com/office/drawing/2014/main" id="{D9302FDD-1BF3-F26E-1165-3F0AAC81E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7"/>
          <a:stretch/>
        </p:blipFill>
        <p:spPr>
          <a:xfrm>
            <a:off x="2815186" y="526678"/>
            <a:ext cx="4884127" cy="26489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F9B3C14A-8631-43C6-80F5-463E2BAC9FFF}"/>
              </a:ext>
            </a:extLst>
          </p:cNvPr>
          <p:cNvSpPr txBox="1">
            <a:spLocks/>
          </p:cNvSpPr>
          <p:nvPr/>
        </p:nvSpPr>
        <p:spPr>
          <a:xfrm>
            <a:off x="0" y="515689"/>
            <a:ext cx="2631559" cy="36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Inaccurate background</a:t>
            </a:r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8730762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Main problems for conventional camera optical-flow based VFI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24A4D98-E662-363B-CB80-B1EADAB6BBEF}"/>
              </a:ext>
            </a:extLst>
          </p:cNvPr>
          <p:cNvSpPr txBox="1">
            <a:spLocks/>
          </p:cNvSpPr>
          <p:nvPr/>
        </p:nvSpPr>
        <p:spPr>
          <a:xfrm>
            <a:off x="2773932" y="421858"/>
            <a:ext cx="3363685" cy="530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GT       		                   			VFI</a:t>
            </a:r>
          </a:p>
        </p:txBody>
      </p:sp>
      <p:sp>
        <p:nvSpPr>
          <p:cNvPr id="8" name="文本框 16">
            <a:extLst>
              <a:ext uri="{FF2B5EF4-FFF2-40B4-BE49-F238E27FC236}">
                <a16:creationId xmlns:a16="http://schemas.microsoft.com/office/drawing/2014/main" id="{25A321C0-699D-CCA5-C983-186DA9A70B14}"/>
              </a:ext>
            </a:extLst>
          </p:cNvPr>
          <p:cNvSpPr txBox="1"/>
          <p:nvPr/>
        </p:nvSpPr>
        <p:spPr>
          <a:xfrm>
            <a:off x="1990044" y="2825614"/>
            <a:ext cx="825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(Xu, 2019)</a:t>
            </a:r>
            <a:endParaRPr lang="en-US" altLang="zh-CN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496054-8004-E1E1-0E76-0FC425BC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186" y="3071835"/>
            <a:ext cx="3458126" cy="3213063"/>
          </a:xfrm>
          <a:prstGeom prst="rect">
            <a:avLst/>
          </a:prstGeom>
        </p:spPr>
      </p:pic>
      <p:sp>
        <p:nvSpPr>
          <p:cNvPr id="11" name="文本框 16">
            <a:extLst>
              <a:ext uri="{FF2B5EF4-FFF2-40B4-BE49-F238E27FC236}">
                <a16:creationId xmlns:a16="http://schemas.microsoft.com/office/drawing/2014/main" id="{F676EBAE-1724-223C-DD78-7DDEE2CABA58}"/>
              </a:ext>
            </a:extLst>
          </p:cNvPr>
          <p:cNvSpPr txBox="1"/>
          <p:nvPr/>
        </p:nvSpPr>
        <p:spPr>
          <a:xfrm>
            <a:off x="545353" y="6041411"/>
            <a:ext cx="22183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Optical flow from 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pwc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-net (Sun, 2017)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A1B8D88E-0DB3-089D-880F-3362757AF009}"/>
              </a:ext>
            </a:extLst>
          </p:cNvPr>
          <p:cNvSpPr txBox="1"/>
          <p:nvPr/>
        </p:nvSpPr>
        <p:spPr>
          <a:xfrm>
            <a:off x="6383533" y="3930064"/>
            <a:ext cx="26315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Reasons:</a:t>
            </a:r>
          </a:p>
          <a:p>
            <a:pPr algn="l"/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lot of different objects share same pixel value</a:t>
            </a:r>
          </a:p>
          <a:p>
            <a:pPr algn="l"/>
            <a:endParaRPr lang="en-US" altLang="zh-CN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Possible motion range is large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C659D0F5-B286-B1C0-1249-BAA5A19506D7}"/>
              </a:ext>
            </a:extLst>
          </p:cNvPr>
          <p:cNvSpPr txBox="1"/>
          <p:nvPr/>
        </p:nvSpPr>
        <p:spPr>
          <a:xfrm>
            <a:off x="132115" y="4242911"/>
            <a:ext cx="2631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Optical flow estimated from frames are not accurate, especially for smooth area</a:t>
            </a: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3D1D8A-2F48-916A-41A3-94AAE381D59D}"/>
              </a:ext>
            </a:extLst>
          </p:cNvPr>
          <p:cNvSpPr/>
          <p:nvPr/>
        </p:nvSpPr>
        <p:spPr>
          <a:xfrm>
            <a:off x="5257249" y="5671038"/>
            <a:ext cx="967705" cy="5758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CFB713-CFB9-D29F-BC7E-9253AFAD117F}"/>
              </a:ext>
            </a:extLst>
          </p:cNvPr>
          <p:cNvSpPr/>
          <p:nvPr/>
        </p:nvSpPr>
        <p:spPr>
          <a:xfrm>
            <a:off x="5257248" y="3536060"/>
            <a:ext cx="967705" cy="5758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CCD9C-AB7B-4C36-AB31-5A10E11ADC0E}"/>
              </a:ext>
            </a:extLst>
          </p:cNvPr>
          <p:cNvSpPr/>
          <p:nvPr/>
        </p:nvSpPr>
        <p:spPr>
          <a:xfrm>
            <a:off x="3874974" y="5829300"/>
            <a:ext cx="1053114" cy="402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271B19-386E-28D9-3907-08D45B528FFB}"/>
              </a:ext>
            </a:extLst>
          </p:cNvPr>
          <p:cNvSpPr/>
          <p:nvPr/>
        </p:nvSpPr>
        <p:spPr>
          <a:xfrm>
            <a:off x="3874974" y="3728573"/>
            <a:ext cx="1053114" cy="402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8730762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Main problems for conventional camera optical-flow based VFI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8555A-1274-7F4F-322A-8C025D746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38"/>
          <a:stretch/>
        </p:blipFill>
        <p:spPr>
          <a:xfrm>
            <a:off x="1394774" y="1101956"/>
            <a:ext cx="6354452" cy="13169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E444BF-AD8D-FA4E-88A7-B4BA822C5993}"/>
              </a:ext>
            </a:extLst>
          </p:cNvPr>
          <p:cNvSpPr txBox="1">
            <a:spLocks/>
          </p:cNvSpPr>
          <p:nvPr/>
        </p:nvSpPr>
        <p:spPr>
          <a:xfrm>
            <a:off x="0" y="504586"/>
            <a:ext cx="2136531" cy="369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Inaccurate motion</a:t>
            </a: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3617D66B-6D84-9EBD-E19A-781E5E19127E}"/>
              </a:ext>
            </a:extLst>
          </p:cNvPr>
          <p:cNvSpPr txBox="1"/>
          <p:nvPr/>
        </p:nvSpPr>
        <p:spPr>
          <a:xfrm>
            <a:off x="7905620" y="2056462"/>
            <a:ext cx="825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(He, 2022)</a:t>
            </a:r>
            <a:endParaRPr lang="en-US" altLang="zh-CN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932BD-FFBD-1B4F-45FC-48F375816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25" y="4080217"/>
            <a:ext cx="4258775" cy="1180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5DAB5-C59C-9B05-007B-296DD2DF6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615" y="2603065"/>
            <a:ext cx="4189169" cy="3091420"/>
          </a:xfrm>
          <a:prstGeom prst="rect">
            <a:avLst/>
          </a:prstGeom>
        </p:spPr>
      </p:pic>
      <p:sp>
        <p:nvSpPr>
          <p:cNvPr id="14" name="文本框 16">
            <a:extLst>
              <a:ext uri="{FF2B5EF4-FFF2-40B4-BE49-F238E27FC236}">
                <a16:creationId xmlns:a16="http://schemas.microsoft.com/office/drawing/2014/main" id="{A160410D-3513-BBD7-0F7A-4AC09345B1C3}"/>
              </a:ext>
            </a:extLst>
          </p:cNvPr>
          <p:cNvSpPr txBox="1"/>
          <p:nvPr/>
        </p:nvSpPr>
        <p:spPr>
          <a:xfrm>
            <a:off x="3494942" y="3868269"/>
            <a:ext cx="1000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Super Slomo</a:t>
            </a:r>
            <a:endParaRPr lang="en-US" altLang="zh-CN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7AF596BA-6793-F625-71BA-AB69EAB5FD2E}"/>
              </a:ext>
            </a:extLst>
          </p:cNvPr>
          <p:cNvSpPr txBox="1"/>
          <p:nvPr/>
        </p:nvSpPr>
        <p:spPr>
          <a:xfrm>
            <a:off x="8349697" y="2470279"/>
            <a:ext cx="482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QVI</a:t>
            </a:r>
          </a:p>
        </p:txBody>
      </p:sp>
      <p:sp>
        <p:nvSpPr>
          <p:cNvPr id="16" name="文本框 16">
            <a:extLst>
              <a:ext uri="{FF2B5EF4-FFF2-40B4-BE49-F238E27FC236}">
                <a16:creationId xmlns:a16="http://schemas.microsoft.com/office/drawing/2014/main" id="{815D9840-5B8F-DE41-8C16-DF50467E7564}"/>
              </a:ext>
            </a:extLst>
          </p:cNvPr>
          <p:cNvSpPr txBox="1"/>
          <p:nvPr/>
        </p:nvSpPr>
        <p:spPr>
          <a:xfrm>
            <a:off x="1014877" y="5794812"/>
            <a:ext cx="757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make assumption on motion, to get intermediate optical flow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F202A7-D485-1C5D-E06E-1614DABD2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7" b="50567"/>
          <a:stretch/>
        </p:blipFill>
        <p:spPr bwMode="auto">
          <a:xfrm>
            <a:off x="1362808" y="2517440"/>
            <a:ext cx="2863484" cy="13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92">
            <a:extLst>
              <a:ext uri="{FF2B5EF4-FFF2-40B4-BE49-F238E27FC236}">
                <a16:creationId xmlns:a16="http://schemas.microsoft.com/office/drawing/2014/main" id="{D5807C44-75C4-3475-D43A-9853B52CD498}"/>
              </a:ext>
            </a:extLst>
          </p:cNvPr>
          <p:cNvCxnSpPr>
            <a:cxnSpLocks/>
          </p:cNvCxnSpPr>
          <p:nvPr/>
        </p:nvCxnSpPr>
        <p:spPr>
          <a:xfrm>
            <a:off x="3381534" y="3175936"/>
            <a:ext cx="522251" cy="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B4864E5-51B9-46F0-3DB0-64A26C3F9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56"/>
          <a:stretch/>
        </p:blipFill>
        <p:spPr bwMode="auto">
          <a:xfrm>
            <a:off x="572331" y="2517440"/>
            <a:ext cx="674315" cy="118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6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Main problems for optical-flow based VFI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E8990B-626E-E879-9A47-E547BC45AEB0}"/>
              </a:ext>
            </a:extLst>
          </p:cNvPr>
          <p:cNvSpPr txBox="1">
            <a:spLocks/>
          </p:cNvSpPr>
          <p:nvPr/>
        </p:nvSpPr>
        <p:spPr>
          <a:xfrm>
            <a:off x="2501957" y="816881"/>
            <a:ext cx="4294496" cy="530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/>
                </a:solidFill>
                <a:latin typeface="+mj-lt"/>
              </a:rPr>
              <a:t>Event camera can help!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0E75C-3237-BD56-2D29-98CC252E285C}"/>
              </a:ext>
            </a:extLst>
          </p:cNvPr>
          <p:cNvSpPr txBox="1">
            <a:spLocks/>
          </p:cNvSpPr>
          <p:nvPr/>
        </p:nvSpPr>
        <p:spPr>
          <a:xfrm>
            <a:off x="4480087" y="63957"/>
            <a:ext cx="4265119" cy="653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Conventional optical flow estimation: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6A5039-8B29-BA29-B5C5-7B2AA5E5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40" y="2197105"/>
            <a:ext cx="4804298" cy="266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6">
            <a:extLst>
              <a:ext uri="{FF2B5EF4-FFF2-40B4-BE49-F238E27FC236}">
                <a16:creationId xmlns:a16="http://schemas.microsoft.com/office/drawing/2014/main" id="{F15A4EE0-8D0B-B2BE-5D26-57E9FD5B8ACF}"/>
              </a:ext>
            </a:extLst>
          </p:cNvPr>
          <p:cNvSpPr txBox="1"/>
          <p:nvPr/>
        </p:nvSpPr>
        <p:spPr>
          <a:xfrm>
            <a:off x="65142" y="4754999"/>
            <a:ext cx="1016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(David, 2020)</a:t>
            </a:r>
          </a:p>
        </p:txBody>
      </p:sp>
      <p:sp>
        <p:nvSpPr>
          <p:cNvPr id="8" name="矩形 87">
            <a:extLst>
              <a:ext uri="{FF2B5EF4-FFF2-40B4-BE49-F238E27FC236}">
                <a16:creationId xmlns:a16="http://schemas.microsoft.com/office/drawing/2014/main" id="{A8231BAB-2EDE-FA7D-91B0-FA2741F4CE06}"/>
              </a:ext>
            </a:extLst>
          </p:cNvPr>
          <p:cNvSpPr/>
          <p:nvPr/>
        </p:nvSpPr>
        <p:spPr>
          <a:xfrm>
            <a:off x="6229881" y="2441166"/>
            <a:ext cx="703262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Flownet</a:t>
            </a:r>
            <a:endParaRPr lang="zh-CN" altLang="en-US" sz="1200" dirty="0"/>
          </a:p>
        </p:txBody>
      </p:sp>
      <p:sp>
        <p:nvSpPr>
          <p:cNvPr id="11" name="矩形 88">
            <a:extLst>
              <a:ext uri="{FF2B5EF4-FFF2-40B4-BE49-F238E27FC236}">
                <a16:creationId xmlns:a16="http://schemas.microsoft.com/office/drawing/2014/main" id="{4B33D985-2FB8-B030-00F1-1EDC62B0DD58}"/>
              </a:ext>
            </a:extLst>
          </p:cNvPr>
          <p:cNvSpPr/>
          <p:nvPr/>
        </p:nvSpPr>
        <p:spPr>
          <a:xfrm>
            <a:off x="6228843" y="3030859"/>
            <a:ext cx="699268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Flownet</a:t>
            </a:r>
            <a:endParaRPr lang="zh-CN" altLang="en-US" sz="1200" dirty="0"/>
          </a:p>
        </p:txBody>
      </p:sp>
      <p:cxnSp>
        <p:nvCxnSpPr>
          <p:cNvPr id="12" name="直接箭头连接符 89">
            <a:extLst>
              <a:ext uri="{FF2B5EF4-FFF2-40B4-BE49-F238E27FC236}">
                <a16:creationId xmlns:a16="http://schemas.microsoft.com/office/drawing/2014/main" id="{6763EBF7-62A4-8BA1-A257-E6562B576A3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331801" y="2579666"/>
            <a:ext cx="898080" cy="579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90">
            <a:extLst>
              <a:ext uri="{FF2B5EF4-FFF2-40B4-BE49-F238E27FC236}">
                <a16:creationId xmlns:a16="http://schemas.microsoft.com/office/drawing/2014/main" id="{C7CB34FD-0EE6-E01E-0262-9D466BB2F96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38186" y="2579252"/>
            <a:ext cx="1290657" cy="590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92">
            <a:extLst>
              <a:ext uri="{FF2B5EF4-FFF2-40B4-BE49-F238E27FC236}">
                <a16:creationId xmlns:a16="http://schemas.microsoft.com/office/drawing/2014/main" id="{591EEF81-665C-8631-19C8-FD9F7E6F15C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942699" y="2579252"/>
            <a:ext cx="1287182" cy="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93">
            <a:extLst>
              <a:ext uri="{FF2B5EF4-FFF2-40B4-BE49-F238E27FC236}">
                <a16:creationId xmlns:a16="http://schemas.microsoft.com/office/drawing/2014/main" id="{BAE88A3B-5BDA-9C01-9F24-B07E082F491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331801" y="3169359"/>
            <a:ext cx="8970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94">
                <a:extLst>
                  <a:ext uri="{FF2B5EF4-FFF2-40B4-BE49-F238E27FC236}">
                    <a16:creationId xmlns:a16="http://schemas.microsoft.com/office/drawing/2014/main" id="{FF930A70-4F53-B288-D447-9CCA0944F962}"/>
                  </a:ext>
                </a:extLst>
              </p:cNvPr>
              <p:cNvSpPr/>
              <p:nvPr/>
            </p:nvSpPr>
            <p:spPr>
              <a:xfrm>
                <a:off x="7108435" y="2480827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6" name="矩形 94">
                <a:extLst>
                  <a:ext uri="{FF2B5EF4-FFF2-40B4-BE49-F238E27FC236}">
                    <a16:creationId xmlns:a16="http://schemas.microsoft.com/office/drawing/2014/main" id="{FF930A70-4F53-B288-D447-9CCA0944F9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35" y="2480827"/>
                <a:ext cx="306199" cy="196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95">
                <a:extLst>
                  <a:ext uri="{FF2B5EF4-FFF2-40B4-BE49-F238E27FC236}">
                    <a16:creationId xmlns:a16="http://schemas.microsoft.com/office/drawing/2014/main" id="{5A66B46A-58D7-D3F8-B10A-5D2D23E8CCD9}"/>
                  </a:ext>
                </a:extLst>
              </p:cNvPr>
              <p:cNvSpPr/>
              <p:nvPr/>
            </p:nvSpPr>
            <p:spPr>
              <a:xfrm>
                <a:off x="7108435" y="3051811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7" name="矩形 95">
                <a:extLst>
                  <a:ext uri="{FF2B5EF4-FFF2-40B4-BE49-F238E27FC236}">
                    <a16:creationId xmlns:a16="http://schemas.microsoft.com/office/drawing/2014/main" id="{5A66B46A-58D7-D3F8-B10A-5D2D23E8C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435" y="3051811"/>
                <a:ext cx="306199" cy="196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96">
            <a:extLst>
              <a:ext uri="{FF2B5EF4-FFF2-40B4-BE49-F238E27FC236}">
                <a16:creationId xmlns:a16="http://schemas.microsoft.com/office/drawing/2014/main" id="{4764090E-4B4E-83ED-6602-3081D515A96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6933143" y="2579252"/>
            <a:ext cx="175292" cy="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97">
            <a:extLst>
              <a:ext uri="{FF2B5EF4-FFF2-40B4-BE49-F238E27FC236}">
                <a16:creationId xmlns:a16="http://schemas.microsoft.com/office/drawing/2014/main" id="{D3CD64FF-A281-6A79-8BB8-72D26A4243DA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6928111" y="3150236"/>
            <a:ext cx="180324" cy="1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C326B7C7-88C5-DD36-12DF-6F824A7EC760}"/>
              </a:ext>
            </a:extLst>
          </p:cNvPr>
          <p:cNvSpPr txBox="1">
            <a:spLocks/>
          </p:cNvSpPr>
          <p:nvPr/>
        </p:nvSpPr>
        <p:spPr>
          <a:xfrm>
            <a:off x="6311600" y="1723971"/>
            <a:ext cx="2383971" cy="1150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Guessing motions from two frames 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EA5F3E36-40AD-2A5B-FC93-A00312CB78E8}"/>
              </a:ext>
            </a:extLst>
          </p:cNvPr>
          <p:cNvSpPr txBox="1">
            <a:spLocks/>
          </p:cNvSpPr>
          <p:nvPr/>
        </p:nvSpPr>
        <p:spPr>
          <a:xfrm>
            <a:off x="5964661" y="4009750"/>
            <a:ext cx="2642374" cy="776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Records the whole process of the motion, and only the motion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0730AD0-7F77-6E7D-CCDA-2A369AD593AD}"/>
              </a:ext>
            </a:extLst>
          </p:cNvPr>
          <p:cNvSpPr txBox="1">
            <a:spLocks/>
          </p:cNvSpPr>
          <p:nvPr/>
        </p:nvSpPr>
        <p:spPr>
          <a:xfrm>
            <a:off x="5685267" y="3688721"/>
            <a:ext cx="3458733" cy="653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Event camera: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ECB2393-174A-09BB-690D-A1860D2BCC3F}"/>
              </a:ext>
            </a:extLst>
          </p:cNvPr>
          <p:cNvSpPr txBox="1">
            <a:spLocks/>
          </p:cNvSpPr>
          <p:nvPr/>
        </p:nvSpPr>
        <p:spPr>
          <a:xfrm>
            <a:off x="4849110" y="1417372"/>
            <a:ext cx="3458733" cy="653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Conventional camera: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3EDD3BB-107A-D0CC-57D4-29317BFF0459}"/>
              </a:ext>
            </a:extLst>
          </p:cNvPr>
          <p:cNvSpPr txBox="1">
            <a:spLocks/>
          </p:cNvSpPr>
          <p:nvPr/>
        </p:nvSpPr>
        <p:spPr>
          <a:xfrm>
            <a:off x="290845" y="5186977"/>
            <a:ext cx="8395955" cy="530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/>
                </a:solidFill>
                <a:latin typeface="+mj-lt"/>
              </a:rPr>
              <a:t>Event camera: 1. Provide motion information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+mj-lt"/>
              </a:rPr>
              <a:t>					 2. Does not bring redundant info</a:t>
            </a:r>
          </a:p>
        </p:txBody>
      </p:sp>
    </p:spTree>
    <p:extLst>
      <p:ext uri="{BB962C8B-B14F-4D97-AF65-F5344CB8AC3E}">
        <p14:creationId xmlns:p14="http://schemas.microsoft.com/office/powerpoint/2010/main" val="2413160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Main problems for optical-flow based VFI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0E75C-3237-BD56-2D29-98CC252E285C}"/>
              </a:ext>
            </a:extLst>
          </p:cNvPr>
          <p:cNvSpPr txBox="1">
            <a:spLocks/>
          </p:cNvSpPr>
          <p:nvPr/>
        </p:nvSpPr>
        <p:spPr>
          <a:xfrm>
            <a:off x="4480087" y="63957"/>
            <a:ext cx="4265119" cy="653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Conventional optical flow estimation: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43439728-6E7A-010B-596F-3C528FE016DC}"/>
              </a:ext>
            </a:extLst>
          </p:cNvPr>
          <p:cNvSpPr txBox="1">
            <a:spLocks/>
          </p:cNvSpPr>
          <p:nvPr/>
        </p:nvSpPr>
        <p:spPr>
          <a:xfrm>
            <a:off x="53453" y="4442155"/>
            <a:ext cx="8879532" cy="530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solidFill>
                  <a:schemeClr val="tx1"/>
                </a:solidFill>
                <a:latin typeface="+mj-lt"/>
              </a:rPr>
              <a:t>Event camera: 1. Provide more motion information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+mj-lt"/>
              </a:rPr>
              <a:t>					 2. Does not bring redundant info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+mj-lt"/>
              </a:rPr>
              <a:t>					 3. Consumes little energy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800B00-E3AD-195C-8D19-6CC7B1494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84"/>
          <a:stretch/>
        </p:blipFill>
        <p:spPr>
          <a:xfrm>
            <a:off x="1057275" y="524038"/>
            <a:ext cx="7029450" cy="29049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1A195C-B752-7596-0DF0-BADB5828FB66}"/>
              </a:ext>
            </a:extLst>
          </p:cNvPr>
          <p:cNvSpPr/>
          <p:nvPr/>
        </p:nvSpPr>
        <p:spPr>
          <a:xfrm>
            <a:off x="4633544" y="3078695"/>
            <a:ext cx="2233248" cy="198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68028E-EAEB-0F7F-D748-529693F9EDCB}"/>
              </a:ext>
            </a:extLst>
          </p:cNvPr>
          <p:cNvSpPr/>
          <p:nvPr/>
        </p:nvSpPr>
        <p:spPr>
          <a:xfrm>
            <a:off x="4633544" y="2650305"/>
            <a:ext cx="2343152" cy="198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20F204-E07E-9FD4-7BC9-64AF2F2526A4}"/>
              </a:ext>
            </a:extLst>
          </p:cNvPr>
          <p:cNvSpPr/>
          <p:nvPr/>
        </p:nvSpPr>
        <p:spPr>
          <a:xfrm>
            <a:off x="4655524" y="964203"/>
            <a:ext cx="2343152" cy="198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本框 16">
            <a:extLst>
              <a:ext uri="{FF2B5EF4-FFF2-40B4-BE49-F238E27FC236}">
                <a16:creationId xmlns:a16="http://schemas.microsoft.com/office/drawing/2014/main" id="{41A6B5CC-6FCB-EA84-7709-795AC78EBAEA}"/>
              </a:ext>
            </a:extLst>
          </p:cNvPr>
          <p:cNvSpPr txBox="1"/>
          <p:nvPr/>
        </p:nvSpPr>
        <p:spPr>
          <a:xfrm>
            <a:off x="7458343" y="3429000"/>
            <a:ext cx="1122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Scaramuzza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UZH) </a:t>
            </a:r>
          </a:p>
        </p:txBody>
      </p:sp>
    </p:spTree>
    <p:extLst>
      <p:ext uri="{BB962C8B-B14F-4D97-AF65-F5344CB8AC3E}">
        <p14:creationId xmlns:p14="http://schemas.microsoft.com/office/powerpoint/2010/main" val="1962793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How can event-camera help?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9032-B323-4205-CC42-8EF6BC44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5" b="62479"/>
          <a:stretch/>
        </p:blipFill>
        <p:spPr>
          <a:xfrm>
            <a:off x="773809" y="2064469"/>
            <a:ext cx="7849638" cy="2970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01ADE-05B0-1AEE-E27F-9BBE286E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921" y="225519"/>
            <a:ext cx="5422079" cy="109478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4608099-570B-1ECE-8F5C-4F6426A7CB37}"/>
              </a:ext>
            </a:extLst>
          </p:cNvPr>
          <p:cNvSpPr txBox="1">
            <a:spLocks/>
          </p:cNvSpPr>
          <p:nvPr/>
        </p:nvSpPr>
        <p:spPr>
          <a:xfrm>
            <a:off x="773809" y="5463663"/>
            <a:ext cx="8258362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Event-camera based frame synthesis (Additional Information) </a:t>
            </a:r>
          </a:p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 +</a:t>
            </a:r>
          </a:p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 Event camera generated optical flow (Better optical flow estimation)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34DD19-3790-458B-38E8-4E67777957AF}"/>
              </a:ext>
            </a:extLst>
          </p:cNvPr>
          <p:cNvSpPr txBox="1">
            <a:spLocks/>
          </p:cNvSpPr>
          <p:nvPr/>
        </p:nvSpPr>
        <p:spPr>
          <a:xfrm>
            <a:off x="8353239" y="0"/>
            <a:ext cx="847911" cy="40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CVPR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026CA-9DD9-9B79-A05A-9F76B09155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38"/>
          <a:stretch/>
        </p:blipFill>
        <p:spPr>
          <a:xfrm>
            <a:off x="30774" y="421662"/>
            <a:ext cx="3540736" cy="16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How can event-camera help?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9032-B323-4205-CC42-8EF6BC44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23" t="35869" b="33463"/>
          <a:stretch/>
        </p:blipFill>
        <p:spPr>
          <a:xfrm>
            <a:off x="1775854" y="1868149"/>
            <a:ext cx="5594858" cy="2218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01ADE-05B0-1AEE-E27F-9BBE286E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93" y="52609"/>
            <a:ext cx="5037992" cy="101723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4608099-570B-1ECE-8F5C-4F6426A7CB37}"/>
              </a:ext>
            </a:extLst>
          </p:cNvPr>
          <p:cNvSpPr txBox="1">
            <a:spLocks/>
          </p:cNvSpPr>
          <p:nvPr/>
        </p:nvSpPr>
        <p:spPr>
          <a:xfrm>
            <a:off x="277044" y="1631100"/>
            <a:ext cx="8258362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More accurate optical flow than conventional camera method</a:t>
            </a:r>
          </a:p>
          <a:p>
            <a:pPr>
              <a:lnSpc>
                <a:spcPct val="60000"/>
              </a:lnSpc>
            </a:pPr>
            <a:endParaRPr lang="en-US" altLang="zh-CN" sz="20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60000"/>
              </a:lnSpc>
            </a:pPr>
            <a:endParaRPr lang="en-US" altLang="zh-CN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34DD19-3790-458B-38E8-4E67777957AF}"/>
              </a:ext>
            </a:extLst>
          </p:cNvPr>
          <p:cNvSpPr txBox="1">
            <a:spLocks/>
          </p:cNvSpPr>
          <p:nvPr/>
        </p:nvSpPr>
        <p:spPr>
          <a:xfrm>
            <a:off x="8353239" y="0"/>
            <a:ext cx="847911" cy="40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CVPR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FDE9E-D67F-A52A-0722-D1AA3B8B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5" b="62479"/>
          <a:stretch/>
        </p:blipFill>
        <p:spPr>
          <a:xfrm>
            <a:off x="0" y="363431"/>
            <a:ext cx="3349783" cy="12676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96ACB8-8427-4A1C-2419-8AFE3DE24D66}"/>
              </a:ext>
            </a:extLst>
          </p:cNvPr>
          <p:cNvSpPr/>
          <p:nvPr/>
        </p:nvSpPr>
        <p:spPr>
          <a:xfrm>
            <a:off x="267344" y="496417"/>
            <a:ext cx="787647" cy="40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DACCBB7-8E4A-497F-EAFF-AD4FD6011677}"/>
              </a:ext>
            </a:extLst>
          </p:cNvPr>
          <p:cNvSpPr txBox="1">
            <a:spLocks/>
          </p:cNvSpPr>
          <p:nvPr/>
        </p:nvSpPr>
        <p:spPr>
          <a:xfrm>
            <a:off x="2532099" y="4412856"/>
            <a:ext cx="5956790" cy="1452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Pros: </a:t>
            </a:r>
          </a:p>
          <a:p>
            <a:pPr algn="l"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	dense pixel correspondence, controlled warping, high quality.</a:t>
            </a:r>
          </a:p>
          <a:p>
            <a:pPr algn="l">
              <a:lnSpc>
                <a:spcPct val="60000"/>
              </a:lnSpc>
            </a:pPr>
            <a:endParaRPr lang="en-US" altLang="zh-CN" sz="2000" dirty="0">
              <a:solidFill>
                <a:schemeClr val="tx1"/>
              </a:solidFill>
              <a:latin typeface="+mj-lt"/>
            </a:endParaRPr>
          </a:p>
          <a:p>
            <a:pPr algn="l"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Cons:</a:t>
            </a:r>
          </a:p>
          <a:p>
            <a:pPr algn="l"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	cannot handle illumination change,  occlusions , object shape changes, </a:t>
            </a:r>
            <a:r>
              <a:rPr lang="en-US" altLang="zh-CN" sz="2000" dirty="0" err="1">
                <a:solidFill>
                  <a:schemeClr val="tx1"/>
                </a:solidFill>
                <a:latin typeface="+mj-lt"/>
              </a:rPr>
              <a:t>etc</a:t>
            </a: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E57F12-5D76-DA57-5157-B05777A6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3" y="3733415"/>
            <a:ext cx="2338839" cy="26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6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FDE9E-D67F-A52A-0722-D1AA3B8B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5" b="62479"/>
          <a:stretch/>
        </p:blipFill>
        <p:spPr>
          <a:xfrm>
            <a:off x="3016" y="408063"/>
            <a:ext cx="3349783" cy="12676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How can event-camera help?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9032-B323-4205-CC42-8EF6BC44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23" t="4287" b="65045"/>
          <a:stretch/>
        </p:blipFill>
        <p:spPr>
          <a:xfrm>
            <a:off x="3394984" y="1525090"/>
            <a:ext cx="5594858" cy="2218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01ADE-05B0-1AEE-E27F-9BBE286E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93" y="52609"/>
            <a:ext cx="5037992" cy="101723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4608099-570B-1ECE-8F5C-4F6426A7CB37}"/>
              </a:ext>
            </a:extLst>
          </p:cNvPr>
          <p:cNvSpPr txBox="1">
            <a:spLocks/>
          </p:cNvSpPr>
          <p:nvPr/>
        </p:nvSpPr>
        <p:spPr>
          <a:xfrm>
            <a:off x="1239672" y="1210935"/>
            <a:ext cx="8258362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Handel illumination change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34DD19-3790-458B-38E8-4E67777957AF}"/>
              </a:ext>
            </a:extLst>
          </p:cNvPr>
          <p:cNvSpPr txBox="1">
            <a:spLocks/>
          </p:cNvSpPr>
          <p:nvPr/>
        </p:nvSpPr>
        <p:spPr>
          <a:xfrm>
            <a:off x="8353239" y="0"/>
            <a:ext cx="847911" cy="40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CVPR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96ACB8-8427-4A1C-2419-8AFE3DE24D66}"/>
              </a:ext>
            </a:extLst>
          </p:cNvPr>
          <p:cNvSpPr/>
          <p:nvPr/>
        </p:nvSpPr>
        <p:spPr>
          <a:xfrm>
            <a:off x="282818" y="923083"/>
            <a:ext cx="787647" cy="40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DACCBB7-8E4A-497F-EAFF-AD4FD6011677}"/>
              </a:ext>
            </a:extLst>
          </p:cNvPr>
          <p:cNvSpPr txBox="1">
            <a:spLocks/>
          </p:cNvSpPr>
          <p:nvPr/>
        </p:nvSpPr>
        <p:spPr>
          <a:xfrm>
            <a:off x="4128031" y="4106568"/>
            <a:ext cx="4850338" cy="1452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Pros: </a:t>
            </a:r>
          </a:p>
          <a:p>
            <a:pPr algn="l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	Does not have any assumption. Can handle illumination change, occluded objects ,object re-shaping</a:t>
            </a:r>
          </a:p>
          <a:p>
            <a:pPr algn="l">
              <a:lnSpc>
                <a:spcPct val="60000"/>
              </a:lnSpc>
            </a:pPr>
            <a:endParaRPr lang="en-US" altLang="zh-CN" sz="2000" dirty="0">
              <a:solidFill>
                <a:schemeClr val="tx1"/>
              </a:solidFill>
              <a:latin typeface="+mj-lt"/>
            </a:endParaRPr>
          </a:p>
          <a:p>
            <a:pPr algn="l"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Cons:</a:t>
            </a:r>
          </a:p>
          <a:p>
            <a:pPr algn="l"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	non-constrained network may produce undesired artifacts.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149514-0087-6CC0-D898-FB57A6DD6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3" y="3733415"/>
            <a:ext cx="2338839" cy="2622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C957A0-599E-7123-E6DA-E08DF3EE5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092" y="3733415"/>
            <a:ext cx="1211796" cy="25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13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How can event-camera help?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9032-B323-4205-CC42-8EF6BC44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40" t="67081" r="483" b="1285"/>
          <a:stretch/>
        </p:blipFill>
        <p:spPr>
          <a:xfrm>
            <a:off x="1774571" y="2167797"/>
            <a:ext cx="5594858" cy="2288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01ADE-05B0-1AEE-E27F-9BBE286E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93" y="52609"/>
            <a:ext cx="5037992" cy="101723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4608099-570B-1ECE-8F5C-4F6426A7CB37}"/>
              </a:ext>
            </a:extLst>
          </p:cNvPr>
          <p:cNvSpPr txBox="1">
            <a:spLocks/>
          </p:cNvSpPr>
          <p:nvPr/>
        </p:nvSpPr>
        <p:spPr>
          <a:xfrm>
            <a:off x="277044" y="1894973"/>
            <a:ext cx="8258362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Use synthesized result to refine warping.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34DD19-3790-458B-38E8-4E67777957AF}"/>
              </a:ext>
            </a:extLst>
          </p:cNvPr>
          <p:cNvSpPr txBox="1">
            <a:spLocks/>
          </p:cNvSpPr>
          <p:nvPr/>
        </p:nvSpPr>
        <p:spPr>
          <a:xfrm>
            <a:off x="8353239" y="0"/>
            <a:ext cx="847911" cy="40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CVPR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FDE9E-D67F-A52A-0722-D1AA3B8B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5" b="62479"/>
          <a:stretch/>
        </p:blipFill>
        <p:spPr>
          <a:xfrm>
            <a:off x="197913" y="526878"/>
            <a:ext cx="3349783" cy="12676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96ACB8-8427-4A1C-2419-8AFE3DE24D66}"/>
              </a:ext>
            </a:extLst>
          </p:cNvPr>
          <p:cNvSpPr/>
          <p:nvPr/>
        </p:nvSpPr>
        <p:spPr>
          <a:xfrm>
            <a:off x="1557153" y="665297"/>
            <a:ext cx="787647" cy="40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DACCBB7-8E4A-497F-EAFF-AD4FD6011677}"/>
              </a:ext>
            </a:extLst>
          </p:cNvPr>
          <p:cNvSpPr txBox="1">
            <a:spLocks/>
          </p:cNvSpPr>
          <p:nvPr/>
        </p:nvSpPr>
        <p:spPr>
          <a:xfrm>
            <a:off x="2179734" y="4733781"/>
            <a:ext cx="5153308" cy="810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Improve warping-based interpolation.</a:t>
            </a:r>
          </a:p>
          <a:p>
            <a:pPr algn="l">
              <a:lnSpc>
                <a:spcPct val="60000"/>
              </a:lnSpc>
            </a:pPr>
            <a:endParaRPr lang="en-US" altLang="zh-CN" sz="2000" dirty="0">
              <a:solidFill>
                <a:schemeClr val="tx1"/>
              </a:solidFill>
              <a:latin typeface="+mj-lt"/>
            </a:endParaRPr>
          </a:p>
          <a:p>
            <a:pPr algn="l"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Inpainting occluded area with nearby regions</a:t>
            </a:r>
          </a:p>
          <a:p>
            <a:pPr algn="l">
              <a:lnSpc>
                <a:spcPct val="60000"/>
              </a:lnSpc>
            </a:pPr>
            <a:endParaRPr lang="en-US" altLang="zh-CN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97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How can event-camera help?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69032-B323-4205-CC42-8EF6BC44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69" r="43390"/>
          <a:stretch/>
        </p:blipFill>
        <p:spPr>
          <a:xfrm>
            <a:off x="1769535" y="1594458"/>
            <a:ext cx="4992997" cy="3216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01ADE-05B0-1AEE-E27F-9BBE286E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93" y="52609"/>
            <a:ext cx="5037992" cy="101723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4608099-570B-1ECE-8F5C-4F6426A7CB37}"/>
              </a:ext>
            </a:extLst>
          </p:cNvPr>
          <p:cNvSpPr txBox="1">
            <a:spLocks/>
          </p:cNvSpPr>
          <p:nvPr/>
        </p:nvSpPr>
        <p:spPr>
          <a:xfrm>
            <a:off x="16736" y="1759487"/>
            <a:ext cx="1922783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Good quality but no illumining change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34DD19-3790-458B-38E8-4E67777957AF}"/>
              </a:ext>
            </a:extLst>
          </p:cNvPr>
          <p:cNvSpPr txBox="1">
            <a:spLocks/>
          </p:cNvSpPr>
          <p:nvPr/>
        </p:nvSpPr>
        <p:spPr>
          <a:xfrm>
            <a:off x="8353239" y="0"/>
            <a:ext cx="847911" cy="40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CVPR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E7FCF-8212-0C93-17B2-0B6EA8A8A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5" b="62479"/>
          <a:stretch/>
        </p:blipFill>
        <p:spPr>
          <a:xfrm>
            <a:off x="0" y="340493"/>
            <a:ext cx="3349783" cy="12676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0F913A-5341-87FA-17B4-9742F89F3D6E}"/>
              </a:ext>
            </a:extLst>
          </p:cNvPr>
          <p:cNvSpPr/>
          <p:nvPr/>
        </p:nvSpPr>
        <p:spPr>
          <a:xfrm>
            <a:off x="2368706" y="500633"/>
            <a:ext cx="787647" cy="409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CBCB92A-20CA-8336-E98D-527742C20685}"/>
              </a:ext>
            </a:extLst>
          </p:cNvPr>
          <p:cNvSpPr txBox="1">
            <a:spLocks/>
          </p:cNvSpPr>
          <p:nvPr/>
        </p:nvSpPr>
        <p:spPr>
          <a:xfrm>
            <a:off x="382795" y="1379663"/>
            <a:ext cx="8258362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Put everything together!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AAB531B-AE6B-E489-BC03-445984AC2C96}"/>
              </a:ext>
            </a:extLst>
          </p:cNvPr>
          <p:cNvSpPr txBox="1">
            <a:spLocks/>
          </p:cNvSpPr>
          <p:nvPr/>
        </p:nvSpPr>
        <p:spPr>
          <a:xfrm>
            <a:off x="710797" y="5285812"/>
            <a:ext cx="8258362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Event-camera based frame synthesis (Additional Information) </a:t>
            </a:r>
          </a:p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 +</a:t>
            </a:r>
          </a:p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 Event camera generated optical flow (Better optical flow estimation)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1E39904-9C42-C9FF-7E21-946E0D01A741}"/>
              </a:ext>
            </a:extLst>
          </p:cNvPr>
          <p:cNvSpPr txBox="1">
            <a:spLocks/>
          </p:cNvSpPr>
          <p:nvPr/>
        </p:nvSpPr>
        <p:spPr>
          <a:xfrm>
            <a:off x="-78530" y="3360169"/>
            <a:ext cx="1789883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Additional info but not perfect quality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DA8112-8DA1-708A-2565-09EB1117A9DC}"/>
              </a:ext>
            </a:extLst>
          </p:cNvPr>
          <p:cNvCxnSpPr>
            <a:cxnSpLocks/>
          </p:cNvCxnSpPr>
          <p:nvPr/>
        </p:nvCxnSpPr>
        <p:spPr>
          <a:xfrm>
            <a:off x="4240906" y="2910550"/>
            <a:ext cx="2521626" cy="80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F95E49F-A531-1E42-41A4-5656DA35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532" y="2017089"/>
            <a:ext cx="742950" cy="20097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0C2AC417-60DA-D6E4-3D55-B1E2C04628AB}"/>
              </a:ext>
            </a:extLst>
          </p:cNvPr>
          <p:cNvSpPr txBox="1">
            <a:spLocks/>
          </p:cNvSpPr>
          <p:nvPr/>
        </p:nvSpPr>
        <p:spPr>
          <a:xfrm>
            <a:off x="7009768" y="2069793"/>
            <a:ext cx="2620021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Warp from frame 0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E8ACA662-A3CD-2C7A-05F1-02752233AB70}"/>
              </a:ext>
            </a:extLst>
          </p:cNvPr>
          <p:cNvSpPr txBox="1">
            <a:spLocks/>
          </p:cNvSpPr>
          <p:nvPr/>
        </p:nvSpPr>
        <p:spPr>
          <a:xfrm>
            <a:off x="7018100" y="2795528"/>
            <a:ext cx="2620021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Warp from frame 1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24FBACA-0138-232E-E770-9D6AC665D4DA}"/>
              </a:ext>
            </a:extLst>
          </p:cNvPr>
          <p:cNvSpPr txBox="1">
            <a:spLocks/>
          </p:cNvSpPr>
          <p:nvPr/>
        </p:nvSpPr>
        <p:spPr>
          <a:xfrm>
            <a:off x="7021031" y="3452657"/>
            <a:ext cx="2154991" cy="814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Synthesized frame</a:t>
            </a:r>
          </a:p>
        </p:txBody>
      </p:sp>
    </p:spTree>
    <p:extLst>
      <p:ext uri="{BB962C8B-B14F-4D97-AF65-F5344CB8AC3E}">
        <p14:creationId xmlns:p14="http://schemas.microsoft.com/office/powerpoint/2010/main" val="58593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4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AB620-7382-5858-7BF0-2511D7CA1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3"/>
          <a:stretch/>
        </p:blipFill>
        <p:spPr>
          <a:xfrm>
            <a:off x="2" y="565639"/>
            <a:ext cx="9144000" cy="63187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175846"/>
            <a:ext cx="8229600" cy="6110654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1. What is an event camera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2. Intro to Super-resolution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3. Temporal Super resolution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	3.1. What is it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	3.2. How event camera can help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4. Future Expectation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6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85E660-FF7B-1082-8843-33E2ABE9E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8" b="77211"/>
          <a:stretch/>
        </p:blipFill>
        <p:spPr>
          <a:xfrm>
            <a:off x="131884" y="3713632"/>
            <a:ext cx="5593976" cy="3271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How can event-camera help?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4608099-570B-1ECE-8F5C-4F6426A7CB37}"/>
              </a:ext>
            </a:extLst>
          </p:cNvPr>
          <p:cNvSpPr txBox="1">
            <a:spLocks/>
          </p:cNvSpPr>
          <p:nvPr/>
        </p:nvSpPr>
        <p:spPr>
          <a:xfrm>
            <a:off x="384204" y="4723216"/>
            <a:ext cx="3293035" cy="40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Better motion recover than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Conventional-camera-based 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34DD19-3790-458B-38E8-4E67777957AF}"/>
              </a:ext>
            </a:extLst>
          </p:cNvPr>
          <p:cNvSpPr txBox="1">
            <a:spLocks/>
          </p:cNvSpPr>
          <p:nvPr/>
        </p:nvSpPr>
        <p:spPr>
          <a:xfrm>
            <a:off x="5725860" y="3713632"/>
            <a:ext cx="943162" cy="40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CVPR 2022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2B9E01-0E47-7B75-1268-23D7E3FD4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139" y="3998459"/>
            <a:ext cx="5479992" cy="2338794"/>
          </a:xfrm>
          <a:prstGeom prst="rect">
            <a:avLst/>
          </a:prstGeom>
        </p:spPr>
      </p:pic>
      <p:pic>
        <p:nvPicPr>
          <p:cNvPr id="6" name="Picture 5" descr="A collage of a person pouring orange juice&#10;&#10;Description automatically generated with low confidence">
            <a:extLst>
              <a:ext uri="{FF2B5EF4-FFF2-40B4-BE49-F238E27FC236}">
                <a16:creationId xmlns:a16="http://schemas.microsoft.com/office/drawing/2014/main" id="{26BCC971-3675-54F2-6B62-AAA2F5430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393" y="448236"/>
            <a:ext cx="4444878" cy="2665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4168E-C5C9-6320-16C0-2BC006E59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793" y="574881"/>
            <a:ext cx="759051" cy="24364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6869E1F-56E0-9E23-B151-E2978C6F5DF4}"/>
              </a:ext>
            </a:extLst>
          </p:cNvPr>
          <p:cNvSpPr txBox="1">
            <a:spLocks/>
          </p:cNvSpPr>
          <p:nvPr/>
        </p:nvSpPr>
        <p:spPr>
          <a:xfrm>
            <a:off x="384204" y="1418010"/>
            <a:ext cx="5479991" cy="40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Amazing smoothness of liquids</a:t>
            </a:r>
          </a:p>
        </p:txBody>
      </p:sp>
    </p:spTree>
    <p:extLst>
      <p:ext uri="{BB962C8B-B14F-4D97-AF65-F5344CB8AC3E}">
        <p14:creationId xmlns:p14="http://schemas.microsoft.com/office/powerpoint/2010/main" val="2840228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Future expectation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4608099-570B-1ECE-8F5C-4F6426A7CB37}"/>
              </a:ext>
            </a:extLst>
          </p:cNvPr>
          <p:cNvSpPr txBox="1">
            <a:spLocks/>
          </p:cNvSpPr>
          <p:nvPr/>
        </p:nvSpPr>
        <p:spPr>
          <a:xfrm>
            <a:off x="384204" y="1198727"/>
            <a:ext cx="5479991" cy="403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Low power consumption: Smartphones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B12F1E-7957-0A88-D742-78E274D5D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05" y="1602549"/>
            <a:ext cx="7119190" cy="400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31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9F73C2-C4F6-B134-CB38-A1975292B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91939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How Optical-flow- based VFI works?</a:t>
            </a:r>
            <a:endParaRPr lang="en-US" sz="2000" b="1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3189" y="2303939"/>
            <a:ext cx="5278086" cy="1805464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+mj-lt"/>
              </a:rPr>
              <a:t>Task </a:t>
            </a:r>
            <a:r>
              <a:rPr lang="zh-CN" altLang="en-US" sz="1800" dirty="0">
                <a:solidFill>
                  <a:schemeClr val="tx1"/>
                </a:solidFill>
                <a:latin typeface="+mj-lt"/>
              </a:rPr>
              <a:t>：</a:t>
            </a:r>
            <a:endParaRPr lang="en-US" altLang="zh-CN" sz="1800" dirty="0">
              <a:solidFill>
                <a:schemeClr val="tx1"/>
              </a:solidFill>
              <a:latin typeface="+mj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Motion Estimation: Get </a:t>
            </a:r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bi-direction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optical flows</a:t>
            </a:r>
          </a:p>
          <a:p>
            <a:pPr lvl="1" algn="l"/>
            <a:r>
              <a:rPr lang="en-US" sz="1000" dirty="0">
                <a:solidFill>
                  <a:schemeClr val="tx1"/>
                </a:solidFill>
                <a:latin typeface="+mj-lt"/>
              </a:rPr>
              <a:t>Modern optical flow estimation (NN-based): FlowNet, </a:t>
            </a:r>
            <a:r>
              <a:rPr lang="en-US" sz="1000" dirty="0" err="1">
                <a:solidFill>
                  <a:schemeClr val="tx1"/>
                </a:solidFill>
                <a:latin typeface="+mj-lt"/>
              </a:rPr>
              <a:t>pwc</a:t>
            </a:r>
            <a:r>
              <a:rPr lang="en-US" sz="1000" dirty="0">
                <a:solidFill>
                  <a:schemeClr val="tx1"/>
                </a:solidFill>
                <a:latin typeface="+mj-lt"/>
              </a:rPr>
              <a:t>-net, ScopeFlow, RAFT, etc.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Interpolation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Image warping</a:t>
            </a:r>
            <a:endParaRPr lang="zh-CN" altLang="en-US" sz="1400" dirty="0">
              <a:solidFill>
                <a:schemeClr val="tx1"/>
              </a:solidFill>
              <a:latin typeface="+mj-lt"/>
            </a:endParaRPr>
          </a:p>
          <a:p>
            <a:pPr marL="971550" lvl="1" indent="-514350" algn="l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Combine pixels from two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CC33C94-B1D0-45A5-852E-05E3D6760204}"/>
              </a:ext>
            </a:extLst>
          </p:cNvPr>
          <p:cNvGrpSpPr/>
          <p:nvPr/>
        </p:nvGrpSpPr>
        <p:grpSpPr>
          <a:xfrm>
            <a:off x="0" y="4425586"/>
            <a:ext cx="7873193" cy="1982719"/>
            <a:chOff x="747105" y="3847090"/>
            <a:chExt cx="7873193" cy="1982719"/>
          </a:xfrm>
        </p:grpSpPr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BF71E03D-943B-457A-9896-8FED3CB81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4" t="13702" r="51786" b="19608"/>
            <a:stretch/>
          </p:blipFill>
          <p:spPr>
            <a:xfrm>
              <a:off x="747105" y="3849220"/>
              <a:ext cx="2101850" cy="996949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6D684181-3A56-423A-80D3-C86AFD523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60" t="13702" r="1289" b="19608"/>
            <a:stretch/>
          </p:blipFill>
          <p:spPr>
            <a:xfrm>
              <a:off x="4013133" y="3847090"/>
              <a:ext cx="2101850" cy="996949"/>
            </a:xfrm>
            <a:prstGeom prst="rect">
              <a:avLst/>
            </a:prstGeom>
          </p:spPr>
        </p:pic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842B8C1-E3A2-474F-BD5B-061B8C56A978}"/>
                </a:ext>
              </a:extLst>
            </p:cNvPr>
            <p:cNvSpPr txBox="1"/>
            <p:nvPr/>
          </p:nvSpPr>
          <p:spPr>
            <a:xfrm>
              <a:off x="747105" y="4984586"/>
              <a:ext cx="32970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Forward Warping</a:t>
              </a:r>
            </a:p>
            <a:p>
              <a:r>
                <a:rPr lang="en-US" altLang="zh-CN" sz="1200" dirty="0">
                  <a:latin typeface="+mj-lt"/>
                </a:rPr>
                <a:t>  Pros:  Straight forward</a:t>
              </a:r>
            </a:p>
            <a:p>
              <a:r>
                <a:rPr lang="en-US" altLang="zh-CN" sz="1200" dirty="0">
                  <a:latin typeface="+mj-lt"/>
                </a:rPr>
                <a:t>  Cons:  Multiple pixel falls in one pixel</a:t>
              </a:r>
            </a:p>
            <a:p>
              <a:r>
                <a:rPr lang="en-US" altLang="zh-CN" sz="1200" dirty="0">
                  <a:latin typeface="+mj-lt"/>
                </a:rPr>
                <a:t>	 Holes on warped image (No pixel falls in)</a:t>
              </a:r>
              <a:endParaRPr lang="zh-CN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DEF3E72A-C6BA-4661-80AB-55F42B237030}"/>
                    </a:ext>
                  </a:extLst>
                </p:cNvPr>
                <p:cNvSpPr txBox="1"/>
                <p:nvPr/>
              </p:nvSpPr>
              <p:spPr>
                <a:xfrm>
                  <a:off x="4016548" y="4998812"/>
                  <a:ext cx="4603750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chemeClr val="tx1"/>
                      </a:solidFill>
                      <a:latin typeface="+mj-lt"/>
                    </a:rPr>
                    <a:t>Backward Warping</a:t>
                  </a:r>
                </a:p>
                <a:p>
                  <a:r>
                    <a:rPr lang="en-US" altLang="zh-CN" sz="1200" dirty="0">
                      <a:latin typeface="+mj-lt"/>
                    </a:rPr>
                    <a:t>  Pros:  Every pixel in warped image have a correspondence in original,</a:t>
                  </a:r>
                </a:p>
                <a:p>
                  <a:r>
                    <a:rPr lang="en-US" altLang="zh-CN" sz="1200" dirty="0">
                      <a:latin typeface="+mj-lt"/>
                    </a:rPr>
                    <a:t>	Can use interpolation (like bilinear) to combine multiple pixels</a:t>
                  </a:r>
                </a:p>
                <a:p>
                  <a:r>
                    <a:rPr lang="en-US" altLang="zh-CN" sz="1200" dirty="0">
                      <a:latin typeface="+mj-lt"/>
                    </a:rPr>
                    <a:t>  Cons:  Need to reverse flow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0→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zh-CN" altLang="en-US" sz="1200" dirty="0"/>
                    <a:t> </a:t>
                  </a:r>
                  <a:r>
                    <a:rPr lang="en-US" altLang="zh-CN" sz="1200" dirty="0"/>
                    <a:t>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</m:oMath>
                  </a14:m>
                  <a:r>
                    <a:rPr lang="zh-CN" altLang="en-US" sz="1200" dirty="0"/>
                    <a:t> </a:t>
                  </a:r>
                  <a:r>
                    <a:rPr lang="en-US" altLang="zh-CN" sz="1200" dirty="0"/>
                    <a:t>introduce new losses</a:t>
                  </a:r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DEF3E72A-C6BA-4661-80AB-55F42B237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6548" y="4998812"/>
                  <a:ext cx="4603750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735" b="-51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CC5F5C54-CAD7-4550-9F9A-5C76DF8BA0E8}"/>
                  </a:ext>
                </a:extLst>
              </p:cNvPr>
              <p:cNvSpPr txBox="1"/>
              <p:nvPr/>
            </p:nvSpPr>
            <p:spPr>
              <a:xfrm>
                <a:off x="808037" y="4609201"/>
                <a:ext cx="4857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CC5F5C54-CAD7-4550-9F9A-5C76DF8BA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37" y="4609201"/>
                <a:ext cx="48577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4977DCC-CDB5-4F13-B276-0442E09C1FB8}"/>
                  </a:ext>
                </a:extLst>
              </p:cNvPr>
              <p:cNvSpPr txBox="1"/>
              <p:nvPr/>
            </p:nvSpPr>
            <p:spPr>
              <a:xfrm>
                <a:off x="4085144" y="4721428"/>
                <a:ext cx="4857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→0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84977DCC-CDB5-4F13-B276-0442E09C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44" y="4721428"/>
                <a:ext cx="485775" cy="276999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AF81D00A-FDEB-4C37-8DB3-1C0886162279}"/>
                  </a:ext>
                </a:extLst>
              </p:cNvPr>
              <p:cNvSpPr txBox="1"/>
              <p:nvPr/>
            </p:nvSpPr>
            <p:spPr>
              <a:xfrm>
                <a:off x="261190" y="4203598"/>
                <a:ext cx="4857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AF81D00A-FDEB-4C37-8DB3-1C0886162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90" y="4203598"/>
                <a:ext cx="48577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D55C3F8C-4648-4AA4-B1EE-C00063FCBE4A}"/>
                  </a:ext>
                </a:extLst>
              </p:cNvPr>
              <p:cNvSpPr txBox="1"/>
              <p:nvPr/>
            </p:nvSpPr>
            <p:spPr>
              <a:xfrm>
                <a:off x="3540405" y="4200375"/>
                <a:ext cx="4857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D55C3F8C-4648-4AA4-B1EE-C00063FCB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405" y="4200375"/>
                <a:ext cx="48577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638908C-9CEF-40B2-87C7-8D32354A6D51}"/>
                  </a:ext>
                </a:extLst>
              </p:cNvPr>
              <p:cNvSpPr txBox="1"/>
              <p:nvPr/>
            </p:nvSpPr>
            <p:spPr>
              <a:xfrm>
                <a:off x="1314989" y="4200376"/>
                <a:ext cx="4857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E638908C-9CEF-40B2-87C7-8D32354A6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89" y="4200376"/>
                <a:ext cx="48577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D606C37-6E49-43FA-8EDE-8B0CF49C64C0}"/>
                  </a:ext>
                </a:extLst>
              </p:cNvPr>
              <p:cNvSpPr txBox="1"/>
              <p:nvPr/>
            </p:nvSpPr>
            <p:spPr>
              <a:xfrm>
                <a:off x="4604219" y="4187444"/>
                <a:ext cx="4857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1200" b="1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D606C37-6E49-43FA-8EDE-8B0CF49C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219" y="4187444"/>
                <a:ext cx="48577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F115DA45-6D5B-47AA-AFA9-8D6E191003D3}"/>
              </a:ext>
            </a:extLst>
          </p:cNvPr>
          <p:cNvGrpSpPr/>
          <p:nvPr/>
        </p:nvGrpSpPr>
        <p:grpSpPr>
          <a:xfrm>
            <a:off x="-41914" y="340199"/>
            <a:ext cx="9266642" cy="1886741"/>
            <a:chOff x="43843" y="1754382"/>
            <a:chExt cx="9266642" cy="1886741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C286310A-17C2-4BB9-8727-CC442C7D9CE4}"/>
                </a:ext>
              </a:extLst>
            </p:cNvPr>
            <p:cNvGrpSpPr/>
            <p:nvPr/>
          </p:nvGrpSpPr>
          <p:grpSpPr>
            <a:xfrm>
              <a:off x="43843" y="1930364"/>
              <a:ext cx="9131862" cy="1289389"/>
              <a:chOff x="43843" y="1930364"/>
              <a:chExt cx="9131862" cy="12893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3F0DB6EE-E1AE-4501-BA1F-E5143BE6D842}"/>
                      </a:ext>
                    </a:extLst>
                  </p:cNvPr>
                  <p:cNvSpPr/>
                  <p:nvPr/>
                </p:nvSpPr>
                <p:spPr>
                  <a:xfrm>
                    <a:off x="788706" y="2189918"/>
                    <a:ext cx="255494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3F0DB6EE-E1AE-4501-BA1F-E5143BE6D8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706" y="2189918"/>
                    <a:ext cx="255494" cy="19684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6F5D4DB6-648E-4386-B34D-51337BD05501}"/>
                  </a:ext>
                </a:extLst>
              </p:cNvPr>
              <p:cNvCxnSpPr>
                <a:cxnSpLocks/>
                <a:stCxn id="14" idx="3"/>
                <a:endCxn id="20" idx="1"/>
              </p:cNvCxnSpPr>
              <p:nvPr/>
            </p:nvCxnSpPr>
            <p:spPr>
              <a:xfrm>
                <a:off x="1044200" y="2288343"/>
                <a:ext cx="7576098" cy="332602"/>
              </a:xfrm>
              <a:prstGeom prst="bentConnector3">
                <a:avLst>
                  <a:gd name="adj1" fmla="val 67686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肘形 15">
                <a:extLst>
                  <a:ext uri="{FF2B5EF4-FFF2-40B4-BE49-F238E27FC236}">
                    <a16:creationId xmlns:a16="http://schemas.microsoft.com/office/drawing/2014/main" id="{0FE516DA-C779-4C6A-B864-1AB2C7538E5E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 flipV="1">
                <a:off x="1044201" y="2620945"/>
                <a:ext cx="7576097" cy="238384"/>
              </a:xfrm>
              <a:prstGeom prst="bentConnector3">
                <a:avLst>
                  <a:gd name="adj1" fmla="val 67769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CC049F26-2BC4-4A61-9274-46155931F95A}"/>
                      </a:ext>
                    </a:extLst>
                  </p:cNvPr>
                  <p:cNvSpPr/>
                  <p:nvPr/>
                </p:nvSpPr>
                <p:spPr>
                  <a:xfrm>
                    <a:off x="788707" y="2760904"/>
                    <a:ext cx="255494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CC049F26-2BC4-4A61-9274-46155931F9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707" y="2760904"/>
                    <a:ext cx="255494" cy="19684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252B857-0074-4B6A-82B4-4DB4D4A46D80}"/>
                  </a:ext>
                </a:extLst>
              </p:cNvPr>
              <p:cNvSpPr txBox="1"/>
              <p:nvPr/>
            </p:nvSpPr>
            <p:spPr>
              <a:xfrm>
                <a:off x="43843" y="2162461"/>
                <a:ext cx="7032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/>
                  <a:t>Frame 0</a:t>
                </a:r>
                <a:endParaRPr lang="zh-CN" altLang="en-US" sz="1200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EC15537-8AAF-4081-8D46-26F82EB9C21B}"/>
                  </a:ext>
                </a:extLst>
              </p:cNvPr>
              <p:cNvSpPr txBox="1"/>
              <p:nvPr/>
            </p:nvSpPr>
            <p:spPr>
              <a:xfrm>
                <a:off x="43843" y="2631553"/>
                <a:ext cx="7032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/>
                  <a:t>Frame 1</a:t>
                </a:r>
                <a:endParaRPr lang="zh-CN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8EBC4749-CF09-4CF5-8CA5-E8D75535906F}"/>
                      </a:ext>
                    </a:extLst>
                  </p:cNvPr>
                  <p:cNvSpPr/>
                  <p:nvPr/>
                </p:nvSpPr>
                <p:spPr>
                  <a:xfrm>
                    <a:off x="8620298" y="2522520"/>
                    <a:ext cx="255494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8EBC4749-CF09-4CF5-8CA5-E8D7553590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0298" y="2522520"/>
                    <a:ext cx="255494" cy="19684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0AEC697-11C2-40B3-8C49-5C3FF744D8F3}"/>
                  </a:ext>
                </a:extLst>
              </p:cNvPr>
              <p:cNvSpPr txBox="1"/>
              <p:nvPr/>
            </p:nvSpPr>
            <p:spPr>
              <a:xfrm>
                <a:off x="8201775" y="2758088"/>
                <a:ext cx="97393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/>
                  <a:t>Interpolated Frame</a:t>
                </a:r>
                <a:endParaRPr lang="zh-CN" altLang="en-US" sz="1200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2018027-22C9-4AE1-A265-BAD20593A9CF}"/>
                  </a:ext>
                </a:extLst>
              </p:cNvPr>
              <p:cNvSpPr/>
              <p:nvPr/>
            </p:nvSpPr>
            <p:spPr>
              <a:xfrm>
                <a:off x="1955168" y="2151142"/>
                <a:ext cx="1713940" cy="2769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Optical Flow net</a:t>
                </a:r>
                <a:endParaRPr lang="zh-CN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794D166-A264-4720-B407-550EA0179A30}"/>
                  </a:ext>
                </a:extLst>
              </p:cNvPr>
              <p:cNvSpPr/>
              <p:nvPr/>
            </p:nvSpPr>
            <p:spPr>
              <a:xfrm>
                <a:off x="1959162" y="2720828"/>
                <a:ext cx="1713940" cy="2769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Optical Flow net</a:t>
                </a:r>
                <a:endParaRPr lang="zh-CN" altLang="en-US" dirty="0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98A76878-3954-4CDE-B8F1-8C126DD6CE80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 flipV="1">
                <a:off x="1044201" y="2288342"/>
                <a:ext cx="914960" cy="5709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257ADAD-A20B-47F9-BE55-79F79628E7A8}"/>
                  </a:ext>
                </a:extLst>
              </p:cNvPr>
              <p:cNvCxnSpPr>
                <a:cxnSpLocks/>
                <a:stCxn id="14" idx="3"/>
                <a:endCxn id="23" idx="1"/>
              </p:cNvCxnSpPr>
              <p:nvPr/>
            </p:nvCxnSpPr>
            <p:spPr>
              <a:xfrm>
                <a:off x="1044200" y="2288343"/>
                <a:ext cx="914962" cy="5709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99E27903-03E1-4F06-B921-8D2448BF4A53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 flipV="1">
                <a:off x="1044200" y="2288342"/>
                <a:ext cx="914961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19840077-6AC3-4B28-B12B-52E7E34C7678}"/>
                  </a:ext>
                </a:extLst>
              </p:cNvPr>
              <p:cNvCxnSpPr>
                <a:cxnSpLocks/>
                <a:stCxn id="17" idx="3"/>
                <a:endCxn id="23" idx="1"/>
              </p:cNvCxnSpPr>
              <p:nvPr/>
            </p:nvCxnSpPr>
            <p:spPr>
              <a:xfrm flipV="1">
                <a:off x="1044201" y="2859328"/>
                <a:ext cx="914961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67CCEEDF-A7F6-4452-BC13-10C73A10717E}"/>
                      </a:ext>
                    </a:extLst>
                  </p:cNvPr>
                  <p:cNvSpPr/>
                  <p:nvPr/>
                </p:nvSpPr>
                <p:spPr>
                  <a:xfrm>
                    <a:off x="3838455" y="2189918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67CCEEDF-A7F6-4452-BC13-10C73A1071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8455" y="2189918"/>
                    <a:ext cx="306199" cy="19684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AA6CFBA5-9E8D-4029-85A2-400885BEEB3A}"/>
                      </a:ext>
                    </a:extLst>
                  </p:cNvPr>
                  <p:cNvSpPr/>
                  <p:nvPr/>
                </p:nvSpPr>
                <p:spPr>
                  <a:xfrm>
                    <a:off x="3838455" y="2760902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AA6CFBA5-9E8D-4029-85A2-400885BEEB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8455" y="2760902"/>
                    <a:ext cx="306199" cy="19684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87A5816C-8BE4-4DFF-B514-5654C98DCFDC}"/>
                  </a:ext>
                </a:extLst>
              </p:cNvPr>
              <p:cNvCxnSpPr>
                <a:cxnSpLocks/>
                <a:stCxn id="22" idx="3"/>
                <a:endCxn id="28" idx="1"/>
              </p:cNvCxnSpPr>
              <p:nvPr/>
            </p:nvCxnSpPr>
            <p:spPr>
              <a:xfrm flipV="1">
                <a:off x="3669108" y="2288343"/>
                <a:ext cx="169347" cy="1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63D4E728-157E-4DEB-AE94-8CA4014C69B2}"/>
                  </a:ext>
                </a:extLst>
              </p:cNvPr>
              <p:cNvCxnSpPr>
                <a:cxnSpLocks/>
                <a:stCxn id="23" idx="3"/>
                <a:endCxn id="29" idx="1"/>
              </p:cNvCxnSpPr>
              <p:nvPr/>
            </p:nvCxnSpPr>
            <p:spPr>
              <a:xfrm flipV="1">
                <a:off x="3673102" y="2859327"/>
                <a:ext cx="16535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5CA6B31-7CB3-4088-9B7A-3D8E09979EE9}"/>
                  </a:ext>
                </a:extLst>
              </p:cNvPr>
              <p:cNvSpPr/>
              <p:nvPr/>
            </p:nvSpPr>
            <p:spPr>
              <a:xfrm>
                <a:off x="6394499" y="2463137"/>
                <a:ext cx="1784629" cy="27699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Interpolation net</a:t>
                </a:r>
                <a:endParaRPr lang="zh-CN" altLang="en-US" dirty="0"/>
              </a:p>
            </p:txBody>
          </p:sp>
          <p:cxnSp>
            <p:nvCxnSpPr>
              <p:cNvPr id="48" name="连接符: 肘形 47">
                <a:extLst>
                  <a:ext uri="{FF2B5EF4-FFF2-40B4-BE49-F238E27FC236}">
                    <a16:creationId xmlns:a16="http://schemas.microsoft.com/office/drawing/2014/main" id="{57DBC3F0-C7D7-4240-AE2F-3F25AA096D69}"/>
                  </a:ext>
                </a:extLst>
              </p:cNvPr>
              <p:cNvCxnSpPr>
                <a:cxnSpLocks/>
                <a:stCxn id="17" idx="2"/>
                <a:endCxn id="47" idx="2"/>
              </p:cNvCxnSpPr>
              <p:nvPr/>
            </p:nvCxnSpPr>
            <p:spPr>
              <a:xfrm rot="5400000" flipH="1" flipV="1">
                <a:off x="3992825" y="-336235"/>
                <a:ext cx="217617" cy="6370360"/>
              </a:xfrm>
              <a:prstGeom prst="bentConnector3">
                <a:avLst>
                  <a:gd name="adj1" fmla="val -78785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8645F74E-DBC2-4D02-A769-B522EB19EEEB}"/>
                  </a:ext>
                </a:extLst>
              </p:cNvPr>
              <p:cNvCxnSpPr>
                <a:cxnSpLocks/>
                <a:stCxn id="14" idx="0"/>
                <a:endCxn id="47" idx="0"/>
              </p:cNvCxnSpPr>
              <p:nvPr/>
            </p:nvCxnSpPr>
            <p:spPr>
              <a:xfrm rot="16200000" flipH="1">
                <a:off x="3965023" y="-858653"/>
                <a:ext cx="273219" cy="6370361"/>
              </a:xfrm>
              <a:prstGeom prst="bentConnector3">
                <a:avLst>
                  <a:gd name="adj1" fmla="val -60428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连接符: 肘形 44">
                <a:extLst>
                  <a:ext uri="{FF2B5EF4-FFF2-40B4-BE49-F238E27FC236}">
                    <a16:creationId xmlns:a16="http://schemas.microsoft.com/office/drawing/2014/main" id="{0A1B71FF-155A-4D23-AAE9-D9D5668A40C8}"/>
                  </a:ext>
                </a:extLst>
              </p:cNvPr>
              <p:cNvCxnSpPr>
                <a:cxnSpLocks/>
                <a:stCxn id="14" idx="0"/>
                <a:endCxn id="47" idx="0"/>
              </p:cNvCxnSpPr>
              <p:nvPr/>
            </p:nvCxnSpPr>
            <p:spPr>
              <a:xfrm rot="16200000" flipH="1">
                <a:off x="3965023" y="-858653"/>
                <a:ext cx="273219" cy="6370361"/>
              </a:xfrm>
              <a:prstGeom prst="bentConnector3">
                <a:avLst>
                  <a:gd name="adj1" fmla="val -123180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连接符: 肘形 48">
                <a:extLst>
                  <a:ext uri="{FF2B5EF4-FFF2-40B4-BE49-F238E27FC236}">
                    <a16:creationId xmlns:a16="http://schemas.microsoft.com/office/drawing/2014/main" id="{719060EE-8720-4A86-BAFE-627A500A8987}"/>
                  </a:ext>
                </a:extLst>
              </p:cNvPr>
              <p:cNvCxnSpPr>
                <a:cxnSpLocks/>
                <a:stCxn id="17" idx="2"/>
                <a:endCxn id="47" idx="2"/>
              </p:cNvCxnSpPr>
              <p:nvPr/>
            </p:nvCxnSpPr>
            <p:spPr>
              <a:xfrm rot="5400000" flipH="1" flipV="1">
                <a:off x="3992825" y="-336235"/>
                <a:ext cx="217617" cy="6370360"/>
              </a:xfrm>
              <a:prstGeom prst="bentConnector3">
                <a:avLst>
                  <a:gd name="adj1" fmla="val -169243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连接符: 肘形 52">
                <a:extLst>
                  <a:ext uri="{FF2B5EF4-FFF2-40B4-BE49-F238E27FC236}">
                    <a16:creationId xmlns:a16="http://schemas.microsoft.com/office/drawing/2014/main" id="{511CC95D-D1B6-40FB-8323-66C48C7C1675}"/>
                  </a:ext>
                </a:extLst>
              </p:cNvPr>
              <p:cNvCxnSpPr>
                <a:cxnSpLocks/>
                <a:stCxn id="29" idx="3"/>
                <a:endCxn id="124" idx="0"/>
              </p:cNvCxnSpPr>
              <p:nvPr/>
            </p:nvCxnSpPr>
            <p:spPr>
              <a:xfrm>
                <a:off x="4144654" y="2859327"/>
                <a:ext cx="1909753" cy="161645"/>
              </a:xfrm>
              <a:prstGeom prst="bentConnector2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连接符: 肘形 55">
                <a:extLst>
                  <a:ext uri="{FF2B5EF4-FFF2-40B4-BE49-F238E27FC236}">
                    <a16:creationId xmlns:a16="http://schemas.microsoft.com/office/drawing/2014/main" id="{6892C7EB-22C8-4FAE-A6B1-1A16DCDFF52B}"/>
                  </a:ext>
                </a:extLst>
              </p:cNvPr>
              <p:cNvCxnSpPr>
                <a:cxnSpLocks/>
                <a:stCxn id="28" idx="3"/>
                <a:endCxn id="43" idx="2"/>
              </p:cNvCxnSpPr>
              <p:nvPr/>
            </p:nvCxnSpPr>
            <p:spPr>
              <a:xfrm flipV="1">
                <a:off x="4144654" y="2135478"/>
                <a:ext cx="1909753" cy="152865"/>
              </a:xfrm>
              <a:prstGeom prst="bentConnector2">
                <a:avLst/>
              </a:prstGeom>
              <a:ln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41BF0E-F911-4B3A-A8D1-4DD989F7F42E}"/>
                  </a:ext>
                </a:extLst>
              </p:cNvPr>
              <p:cNvSpPr/>
              <p:nvPr/>
            </p:nvSpPr>
            <p:spPr>
              <a:xfrm>
                <a:off x="5629079" y="1935196"/>
                <a:ext cx="850656" cy="2002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Warping</a:t>
                </a:r>
                <a:endParaRPr lang="zh-CN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0AAE615C-FCA8-4A52-9569-8E06A68238BF}"/>
                      </a:ext>
                    </a:extLst>
                  </p:cNvPr>
                  <p:cNvSpPr/>
                  <p:nvPr/>
                </p:nvSpPr>
                <p:spPr>
                  <a:xfrm>
                    <a:off x="6724190" y="1930364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0AAE615C-FCA8-4A52-9569-8E06A68238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4190" y="1930364"/>
                    <a:ext cx="306199" cy="19684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89A2E26A-FBAF-4177-B754-F0707954DC31}"/>
                      </a:ext>
                    </a:extLst>
                  </p:cNvPr>
                  <p:cNvSpPr/>
                  <p:nvPr/>
                </p:nvSpPr>
                <p:spPr>
                  <a:xfrm>
                    <a:off x="5225570" y="2202234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89A2E26A-FBAF-4177-B754-F0707954DC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5570" y="2202234"/>
                    <a:ext cx="306199" cy="19684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3693B455-811E-49F3-80A8-B09D5B883004}"/>
                      </a:ext>
                    </a:extLst>
                  </p:cNvPr>
                  <p:cNvSpPr/>
                  <p:nvPr/>
                </p:nvSpPr>
                <p:spPr>
                  <a:xfrm>
                    <a:off x="5234446" y="2754450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89" name="矩形 88">
                    <a:extLst>
                      <a:ext uri="{FF2B5EF4-FFF2-40B4-BE49-F238E27FC236}">
                        <a16:creationId xmlns:a16="http://schemas.microsoft.com/office/drawing/2014/main" id="{3693B455-811E-49F3-80A8-B09D5B8830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4446" y="2754450"/>
                    <a:ext cx="306199" cy="19684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1E25723E-22BD-457A-9E01-817745D4314A}"/>
                      </a:ext>
                    </a:extLst>
                  </p:cNvPr>
                  <p:cNvSpPr/>
                  <p:nvPr/>
                </p:nvSpPr>
                <p:spPr>
                  <a:xfrm>
                    <a:off x="6724190" y="3015935"/>
                    <a:ext cx="306199" cy="196849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zh-CN" sz="1200" dirty="0"/>
                      <a:t> </a:t>
                    </a:r>
                    <a:endParaRPr lang="zh-CN" altLang="en-US" sz="1200" dirty="0"/>
                  </a:p>
                </p:txBody>
              </p:sp>
            </mc:Choice>
            <mc:Fallback xmlns="">
              <p:sp>
                <p:nvSpPr>
                  <p:cNvPr id="91" name="矩形 90">
                    <a:extLst>
                      <a:ext uri="{FF2B5EF4-FFF2-40B4-BE49-F238E27FC236}">
                        <a16:creationId xmlns:a16="http://schemas.microsoft.com/office/drawing/2014/main" id="{1E25723E-22BD-457A-9E01-817745D431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4190" y="3015935"/>
                    <a:ext cx="306199" cy="19684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86930C8-939B-4297-8A94-C8D152C285CB}"/>
                </a:ext>
              </a:extLst>
            </p:cNvPr>
            <p:cNvSpPr/>
            <p:nvPr/>
          </p:nvSpPr>
          <p:spPr>
            <a:xfrm>
              <a:off x="4383152" y="2188460"/>
              <a:ext cx="733743" cy="22504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Flow Interpolation</a:t>
              </a:r>
              <a:endParaRPr lang="zh-CN" altLang="en-US" sz="800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64CFBE30-9EBB-4D8F-A9B3-325B15AB8AF0}"/>
                </a:ext>
              </a:extLst>
            </p:cNvPr>
            <p:cNvSpPr/>
            <p:nvPr/>
          </p:nvSpPr>
          <p:spPr>
            <a:xfrm>
              <a:off x="4384416" y="2734280"/>
              <a:ext cx="733743" cy="22504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/>
                <a:t>Flow Interpolation</a:t>
              </a:r>
              <a:endParaRPr lang="zh-CN" altLang="en-US" sz="800" dirty="0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6554BF7B-BD32-4E23-86E8-EA0F9E41DF4E}"/>
                </a:ext>
              </a:extLst>
            </p:cNvPr>
            <p:cNvSpPr/>
            <p:nvPr/>
          </p:nvSpPr>
          <p:spPr>
            <a:xfrm>
              <a:off x="666750" y="1765300"/>
              <a:ext cx="3506778" cy="172694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5CA525C-5D27-42F0-8FE9-732FB6227E24}"/>
                </a:ext>
              </a:extLst>
            </p:cNvPr>
            <p:cNvSpPr/>
            <p:nvPr/>
          </p:nvSpPr>
          <p:spPr>
            <a:xfrm>
              <a:off x="4279708" y="1754382"/>
              <a:ext cx="4837301" cy="17269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BBBE17E3-5AF8-43A9-803A-FDF06E6AB257}"/>
                </a:ext>
              </a:extLst>
            </p:cNvPr>
            <p:cNvSpPr txBox="1"/>
            <p:nvPr/>
          </p:nvSpPr>
          <p:spPr>
            <a:xfrm>
              <a:off x="180520" y="3364124"/>
              <a:ext cx="14718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Motion Estimation</a:t>
              </a:r>
              <a:endParaRPr lang="zh-CN" altLang="en-US" sz="1200" dirty="0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6C8AEEEE-9179-4387-953A-B0513694FAE4}"/>
                </a:ext>
              </a:extLst>
            </p:cNvPr>
            <p:cNvSpPr txBox="1"/>
            <p:nvPr/>
          </p:nvSpPr>
          <p:spPr>
            <a:xfrm>
              <a:off x="7838620" y="3337758"/>
              <a:ext cx="14718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/>
                <a:t>Interpolation</a:t>
              </a:r>
              <a:endParaRPr lang="zh-CN" altLang="en-US" sz="1200" dirty="0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B99471B-CC0E-421F-B155-D06EBE72A171}"/>
                </a:ext>
              </a:extLst>
            </p:cNvPr>
            <p:cNvSpPr/>
            <p:nvPr/>
          </p:nvSpPr>
          <p:spPr>
            <a:xfrm>
              <a:off x="5629079" y="3020972"/>
              <a:ext cx="850656" cy="20028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Warping</a:t>
              </a:r>
              <a:endParaRPr lang="zh-CN" altLang="en-US" sz="1200" dirty="0"/>
            </a:p>
          </p:txBody>
        </p:sp>
      </p:grpSp>
      <p:sp>
        <p:nvSpPr>
          <p:cNvPr id="126" name="矩形 125">
            <a:extLst>
              <a:ext uri="{FF2B5EF4-FFF2-40B4-BE49-F238E27FC236}">
                <a16:creationId xmlns:a16="http://schemas.microsoft.com/office/drawing/2014/main" id="{C46FCC19-6F56-4316-879D-B5B1E105B2D8}"/>
              </a:ext>
            </a:extLst>
          </p:cNvPr>
          <p:cNvSpPr/>
          <p:nvPr/>
        </p:nvSpPr>
        <p:spPr>
          <a:xfrm>
            <a:off x="69661" y="4035320"/>
            <a:ext cx="850656" cy="2002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Warping</a:t>
            </a:r>
            <a:endParaRPr lang="zh-CN" altLang="en-US" sz="1200" dirty="0"/>
          </a:p>
        </p:txBody>
      </p:sp>
      <p:sp>
        <p:nvSpPr>
          <p:cNvPr id="127" name="页脚占位符 126">
            <a:extLst>
              <a:ext uri="{FF2B5EF4-FFF2-40B4-BE49-F238E27FC236}">
                <a16:creationId xmlns:a16="http://schemas.microsoft.com/office/drawing/2014/main" id="{2C11E8CD-90A8-4A9C-85BD-C83B1E56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Daizong Tian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D0AEA-5207-A50D-DDA0-65927E8400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4666" y="2107292"/>
            <a:ext cx="3533326" cy="3282933"/>
          </a:xfrm>
          <a:prstGeom prst="rect">
            <a:avLst/>
          </a:prstGeom>
        </p:spPr>
      </p:pic>
      <p:sp>
        <p:nvSpPr>
          <p:cNvPr id="6" name="文本框 16">
            <a:extLst>
              <a:ext uri="{FF2B5EF4-FFF2-40B4-BE49-F238E27FC236}">
                <a16:creationId xmlns:a16="http://schemas.microsoft.com/office/drawing/2014/main" id="{BB7F7538-2CD1-0D92-2BAD-761D31BFC071}"/>
              </a:ext>
            </a:extLst>
          </p:cNvPr>
          <p:cNvSpPr txBox="1"/>
          <p:nvPr/>
        </p:nvSpPr>
        <p:spPr>
          <a:xfrm>
            <a:off x="6388756" y="5363397"/>
            <a:ext cx="2168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Optical flow from 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pwc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-net (Sun, 2017)</a:t>
            </a:r>
          </a:p>
        </p:txBody>
      </p:sp>
    </p:spTree>
    <p:extLst>
      <p:ext uri="{BB962C8B-B14F-4D97-AF65-F5344CB8AC3E}">
        <p14:creationId xmlns:p14="http://schemas.microsoft.com/office/powerpoint/2010/main" val="383764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连接符: 肘形 465">
            <a:extLst>
              <a:ext uri="{FF2B5EF4-FFF2-40B4-BE49-F238E27FC236}">
                <a16:creationId xmlns:a16="http://schemas.microsoft.com/office/drawing/2014/main" id="{37909A2C-B98D-48E6-940D-CF2CECEB61E4}"/>
              </a:ext>
            </a:extLst>
          </p:cNvPr>
          <p:cNvCxnSpPr>
            <a:cxnSpLocks/>
            <a:stCxn id="106" idx="3"/>
            <a:endCxn id="99" idx="0"/>
          </p:cNvCxnSpPr>
          <p:nvPr/>
        </p:nvCxnSpPr>
        <p:spPr>
          <a:xfrm>
            <a:off x="5414876" y="1991448"/>
            <a:ext cx="586257" cy="447107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1" name="连接符: 肘形 460">
            <a:extLst>
              <a:ext uri="{FF2B5EF4-FFF2-40B4-BE49-F238E27FC236}">
                <a16:creationId xmlns:a16="http://schemas.microsoft.com/office/drawing/2014/main" id="{F5A285BF-9AA7-4EC1-80CF-A6E29C15AD98}"/>
              </a:ext>
            </a:extLst>
          </p:cNvPr>
          <p:cNvCxnSpPr>
            <a:cxnSpLocks/>
            <a:stCxn id="117" idx="3"/>
            <a:endCxn id="99" idx="2"/>
          </p:cNvCxnSpPr>
          <p:nvPr/>
        </p:nvCxnSpPr>
        <p:spPr>
          <a:xfrm flipV="1">
            <a:off x="5451163" y="2715554"/>
            <a:ext cx="549970" cy="374837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连接符: 肘形 294">
            <a:extLst>
              <a:ext uri="{FF2B5EF4-FFF2-40B4-BE49-F238E27FC236}">
                <a16:creationId xmlns:a16="http://schemas.microsoft.com/office/drawing/2014/main" id="{D71EE7A9-E728-4667-8DBF-0665121D52CF}"/>
              </a:ext>
            </a:extLst>
          </p:cNvPr>
          <p:cNvCxnSpPr>
            <a:cxnSpLocks/>
            <a:stCxn id="292" idx="6"/>
            <a:endCxn id="192" idx="0"/>
          </p:cNvCxnSpPr>
          <p:nvPr/>
        </p:nvCxnSpPr>
        <p:spPr>
          <a:xfrm>
            <a:off x="6628304" y="2239003"/>
            <a:ext cx="1484169" cy="204071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连接符: 肘形 298">
            <a:extLst>
              <a:ext uri="{FF2B5EF4-FFF2-40B4-BE49-F238E27FC236}">
                <a16:creationId xmlns:a16="http://schemas.microsoft.com/office/drawing/2014/main" id="{32CA410D-E6A0-425E-8F85-04C428439689}"/>
              </a:ext>
            </a:extLst>
          </p:cNvPr>
          <p:cNvCxnSpPr>
            <a:cxnSpLocks/>
            <a:stCxn id="289" idx="6"/>
            <a:endCxn id="192" idx="2"/>
          </p:cNvCxnSpPr>
          <p:nvPr/>
        </p:nvCxnSpPr>
        <p:spPr>
          <a:xfrm flipV="1">
            <a:off x="6628305" y="2720073"/>
            <a:ext cx="1484168" cy="94823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C0BD56-B2FC-4EAA-BD4D-CAEE2CA2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10" y="16237"/>
            <a:ext cx="4402776" cy="1004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3442440-679F-4628-B0A9-86EB75893DDB}"/>
                  </a:ext>
                </a:extLst>
              </p:cNvPr>
              <p:cNvSpPr/>
              <p:nvPr/>
            </p:nvSpPr>
            <p:spPr>
              <a:xfrm>
                <a:off x="744863" y="2146029"/>
                <a:ext cx="255494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3442440-679F-4628-B0A9-86EB75893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63" y="2146029"/>
                <a:ext cx="255494" cy="196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341833C0-60F7-40D8-87DD-DA15CAF0FDF3}"/>
              </a:ext>
            </a:extLst>
          </p:cNvPr>
          <p:cNvCxnSpPr>
            <a:cxnSpLocks/>
            <a:stCxn id="78" idx="3"/>
            <a:endCxn id="85" idx="1"/>
          </p:cNvCxnSpPr>
          <p:nvPr/>
        </p:nvCxnSpPr>
        <p:spPr>
          <a:xfrm>
            <a:off x="1000357" y="2244454"/>
            <a:ext cx="7576098" cy="332602"/>
          </a:xfrm>
          <a:prstGeom prst="bentConnector3">
            <a:avLst>
              <a:gd name="adj1" fmla="val 55784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138B1D34-6234-4967-81D3-37A82AD2C1F8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 flipV="1">
            <a:off x="1000358" y="2577056"/>
            <a:ext cx="7576097" cy="238384"/>
          </a:xfrm>
          <a:prstGeom prst="bentConnector3">
            <a:avLst>
              <a:gd name="adj1" fmla="val 5569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A0734FB-31B9-4590-8E4E-8E259D08220B}"/>
                  </a:ext>
                </a:extLst>
              </p:cNvPr>
              <p:cNvSpPr/>
              <p:nvPr/>
            </p:nvSpPr>
            <p:spPr>
              <a:xfrm>
                <a:off x="744864" y="2717015"/>
                <a:ext cx="255494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A0734FB-31B9-4590-8E4E-8E259D082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64" y="2717015"/>
                <a:ext cx="255494" cy="196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id="{B60DAF4B-94F2-42DF-B6C1-4FCAD07B1E05}"/>
              </a:ext>
            </a:extLst>
          </p:cNvPr>
          <p:cNvSpPr txBox="1"/>
          <p:nvPr/>
        </p:nvSpPr>
        <p:spPr>
          <a:xfrm>
            <a:off x="0" y="2118572"/>
            <a:ext cx="7032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Frame 0</a:t>
            </a:r>
            <a:endParaRPr lang="zh-CN" altLang="en-US" sz="12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5A56473-C72E-4789-88AD-E98F58C38BE4}"/>
              </a:ext>
            </a:extLst>
          </p:cNvPr>
          <p:cNvSpPr txBox="1"/>
          <p:nvPr/>
        </p:nvSpPr>
        <p:spPr>
          <a:xfrm>
            <a:off x="0" y="2587664"/>
            <a:ext cx="7032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Frame 1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23E9EDC-12F0-4488-B1E0-FA4FFD68705C}"/>
                  </a:ext>
                </a:extLst>
              </p:cNvPr>
              <p:cNvSpPr/>
              <p:nvPr/>
            </p:nvSpPr>
            <p:spPr>
              <a:xfrm>
                <a:off x="8576455" y="2478631"/>
                <a:ext cx="255494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23E9EDC-12F0-4488-B1E0-FA4FFD687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455" y="2478631"/>
                <a:ext cx="255494" cy="196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>
            <a:extLst>
              <a:ext uri="{FF2B5EF4-FFF2-40B4-BE49-F238E27FC236}">
                <a16:creationId xmlns:a16="http://schemas.microsoft.com/office/drawing/2014/main" id="{71B3EDA7-021A-4FE0-AC70-0C54D7C2005E}"/>
              </a:ext>
            </a:extLst>
          </p:cNvPr>
          <p:cNvSpPr txBox="1"/>
          <p:nvPr/>
        </p:nvSpPr>
        <p:spPr>
          <a:xfrm>
            <a:off x="8380386" y="2669836"/>
            <a:ext cx="724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/>
              <a:t>Interpolated Frame</a:t>
            </a:r>
            <a:endParaRPr lang="zh-CN" altLang="en-US" sz="8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833CC89F-C99B-4EBC-9C79-AD033712AF15}"/>
              </a:ext>
            </a:extLst>
          </p:cNvPr>
          <p:cNvSpPr/>
          <p:nvPr/>
        </p:nvSpPr>
        <p:spPr>
          <a:xfrm>
            <a:off x="1290837" y="2106368"/>
            <a:ext cx="703262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Flownet</a:t>
            </a:r>
            <a:endParaRPr lang="zh-CN" altLang="en-US" sz="12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7B288C6-23C5-4FC1-9CB8-D4BB7ED26835}"/>
              </a:ext>
            </a:extLst>
          </p:cNvPr>
          <p:cNvSpPr/>
          <p:nvPr/>
        </p:nvSpPr>
        <p:spPr>
          <a:xfrm>
            <a:off x="1289799" y="2696061"/>
            <a:ext cx="699268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Flownet</a:t>
            </a:r>
            <a:endParaRPr lang="zh-CN" altLang="en-US" sz="1200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1108EDE-644B-4E31-B36F-EE53F39DC5FB}"/>
              </a:ext>
            </a:extLst>
          </p:cNvPr>
          <p:cNvCxnSpPr>
            <a:cxnSpLocks/>
            <a:stCxn id="82" idx="3"/>
            <a:endCxn id="88" idx="1"/>
          </p:cNvCxnSpPr>
          <p:nvPr/>
        </p:nvCxnSpPr>
        <p:spPr>
          <a:xfrm flipV="1">
            <a:off x="1000358" y="2244868"/>
            <a:ext cx="290479" cy="570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B68A6FD-7FCF-409A-A979-DD297F585CC4}"/>
              </a:ext>
            </a:extLst>
          </p:cNvPr>
          <p:cNvCxnSpPr>
            <a:cxnSpLocks/>
            <a:stCxn id="78" idx="3"/>
            <a:endCxn id="89" idx="1"/>
          </p:cNvCxnSpPr>
          <p:nvPr/>
        </p:nvCxnSpPr>
        <p:spPr>
          <a:xfrm>
            <a:off x="1000357" y="2244454"/>
            <a:ext cx="289442" cy="590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DD51E35-18BE-48EC-8756-A384F95F78C8}"/>
              </a:ext>
            </a:extLst>
          </p:cNvPr>
          <p:cNvCxnSpPr>
            <a:cxnSpLocks/>
            <a:stCxn id="78" idx="3"/>
            <a:endCxn id="88" idx="1"/>
          </p:cNvCxnSpPr>
          <p:nvPr/>
        </p:nvCxnSpPr>
        <p:spPr>
          <a:xfrm>
            <a:off x="1000357" y="2244454"/>
            <a:ext cx="290480" cy="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74750219-D241-4AD4-AAD1-22714D4BA62C}"/>
              </a:ext>
            </a:extLst>
          </p:cNvPr>
          <p:cNvCxnSpPr>
            <a:cxnSpLocks/>
            <a:stCxn id="82" idx="3"/>
            <a:endCxn id="89" idx="1"/>
          </p:cNvCxnSpPr>
          <p:nvPr/>
        </p:nvCxnSpPr>
        <p:spPr>
          <a:xfrm>
            <a:off x="1000358" y="2815440"/>
            <a:ext cx="289441" cy="1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EDA989D-1368-4298-85D5-8B485442311C}"/>
                  </a:ext>
                </a:extLst>
              </p:cNvPr>
              <p:cNvSpPr/>
              <p:nvPr/>
            </p:nvSpPr>
            <p:spPr>
              <a:xfrm>
                <a:off x="2169391" y="2146029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EDA989D-1368-4298-85D5-8B4854423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91" y="2146029"/>
                <a:ext cx="306199" cy="1968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85984B6-3793-4B7A-B91E-7D571A03CF98}"/>
                  </a:ext>
                </a:extLst>
              </p:cNvPr>
              <p:cNvSpPr/>
              <p:nvPr/>
            </p:nvSpPr>
            <p:spPr>
              <a:xfrm>
                <a:off x="2169391" y="2717013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85984B6-3793-4B7A-B91E-7D571A03C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91" y="2717013"/>
                <a:ext cx="306199" cy="1968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A28C379-8B16-4801-8088-BE59754CD877}"/>
              </a:ext>
            </a:extLst>
          </p:cNvPr>
          <p:cNvCxnSpPr>
            <a:cxnSpLocks/>
            <a:stCxn id="88" idx="3"/>
            <a:endCxn id="95" idx="1"/>
          </p:cNvCxnSpPr>
          <p:nvPr/>
        </p:nvCxnSpPr>
        <p:spPr>
          <a:xfrm flipV="1">
            <a:off x="1994099" y="2244454"/>
            <a:ext cx="175292" cy="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9DB8CADC-CE27-404B-B434-3FF6D6B74D4C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1989067" y="2815438"/>
            <a:ext cx="180324" cy="19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73D935CC-5527-45A1-9AD8-62F1B38B1A78}"/>
              </a:ext>
            </a:extLst>
          </p:cNvPr>
          <p:cNvSpPr/>
          <p:nvPr/>
        </p:nvSpPr>
        <p:spPr>
          <a:xfrm>
            <a:off x="5661455" y="2438555"/>
            <a:ext cx="679356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UNet</a:t>
            </a:r>
            <a:endParaRPr lang="zh-CN" altLang="en-US" dirty="0"/>
          </a:p>
        </p:txBody>
      </p: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0982CEF3-5EE1-4554-A82E-D5C020249F16}"/>
              </a:ext>
            </a:extLst>
          </p:cNvPr>
          <p:cNvCxnSpPr>
            <a:cxnSpLocks/>
            <a:stCxn id="82" idx="2"/>
            <a:endCxn id="117" idx="2"/>
          </p:cNvCxnSpPr>
          <p:nvPr/>
        </p:nvCxnSpPr>
        <p:spPr>
          <a:xfrm rot="16200000" flipH="1">
            <a:off x="2810889" y="975586"/>
            <a:ext cx="276668" cy="4153224"/>
          </a:xfrm>
          <a:prstGeom prst="bentConnector3">
            <a:avLst>
              <a:gd name="adj1" fmla="val 159675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1CBC31C0-A177-4BD0-AB8F-7906BC0380DA}"/>
              </a:ext>
            </a:extLst>
          </p:cNvPr>
          <p:cNvCxnSpPr>
            <a:cxnSpLocks/>
            <a:stCxn id="78" idx="0"/>
            <a:endCxn id="106" idx="0"/>
          </p:cNvCxnSpPr>
          <p:nvPr/>
        </p:nvCxnSpPr>
        <p:spPr>
          <a:xfrm rot="5400000" flipH="1" flipV="1">
            <a:off x="2803718" y="-39801"/>
            <a:ext cx="254722" cy="4116938"/>
          </a:xfrm>
          <a:prstGeom prst="bentConnector3">
            <a:avLst>
              <a:gd name="adj1" fmla="val 149858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8550708E-A0F4-4A35-8A03-1C8EF4964561}"/>
              </a:ext>
            </a:extLst>
          </p:cNvPr>
          <p:cNvCxnSpPr>
            <a:cxnSpLocks/>
            <a:stCxn id="78" idx="0"/>
            <a:endCxn id="99" idx="0"/>
          </p:cNvCxnSpPr>
          <p:nvPr/>
        </p:nvCxnSpPr>
        <p:spPr>
          <a:xfrm rot="16200000" flipH="1">
            <a:off x="3290608" y="-271969"/>
            <a:ext cx="292526" cy="5128523"/>
          </a:xfrm>
          <a:prstGeom prst="bentConnector3">
            <a:avLst>
              <a:gd name="adj1" fmla="val -128074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14217C8C-E1A6-4D2C-BE9A-7B72B8DB8079}"/>
              </a:ext>
            </a:extLst>
          </p:cNvPr>
          <p:cNvCxnSpPr>
            <a:cxnSpLocks/>
            <a:stCxn id="82" idx="2"/>
            <a:endCxn id="99" idx="2"/>
          </p:cNvCxnSpPr>
          <p:nvPr/>
        </p:nvCxnSpPr>
        <p:spPr>
          <a:xfrm rot="5400000" flipH="1" flipV="1">
            <a:off x="3337717" y="250448"/>
            <a:ext cx="198310" cy="5128522"/>
          </a:xfrm>
          <a:prstGeom prst="bentConnector3">
            <a:avLst>
              <a:gd name="adj1" fmla="val -224144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DFEAC250-034C-460B-9996-0158366DD89E}"/>
              </a:ext>
            </a:extLst>
          </p:cNvPr>
          <p:cNvCxnSpPr>
            <a:cxnSpLocks/>
            <a:stCxn id="96" idx="3"/>
            <a:endCxn id="117" idx="0"/>
          </p:cNvCxnSpPr>
          <p:nvPr/>
        </p:nvCxnSpPr>
        <p:spPr>
          <a:xfrm>
            <a:off x="2475590" y="2815438"/>
            <a:ext cx="2550245" cy="174812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996B45F6-491C-470E-AC37-0D61E696F2B1}"/>
              </a:ext>
            </a:extLst>
          </p:cNvPr>
          <p:cNvCxnSpPr>
            <a:cxnSpLocks/>
            <a:stCxn id="95" idx="3"/>
            <a:endCxn id="106" idx="2"/>
          </p:cNvCxnSpPr>
          <p:nvPr/>
        </p:nvCxnSpPr>
        <p:spPr>
          <a:xfrm flipV="1">
            <a:off x="2475590" y="2091589"/>
            <a:ext cx="2513958" cy="152865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2560EC19-2075-4823-BC3B-D6315E13DB97}"/>
              </a:ext>
            </a:extLst>
          </p:cNvPr>
          <p:cNvSpPr/>
          <p:nvPr/>
        </p:nvSpPr>
        <p:spPr>
          <a:xfrm>
            <a:off x="4564220" y="1891307"/>
            <a:ext cx="850656" cy="2002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Back Warp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741E3F38-9340-4C72-8CDE-1E203C9F94C3}"/>
                  </a:ext>
                </a:extLst>
              </p:cNvPr>
              <p:cNvSpPr/>
              <p:nvPr/>
            </p:nvSpPr>
            <p:spPr>
              <a:xfrm>
                <a:off x="5508356" y="1886475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741E3F38-9340-4C72-8CDE-1E203C9F9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356" y="1886475"/>
                <a:ext cx="306199" cy="1968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0DA0C38-1411-45B9-BE73-81B8E6D8047D}"/>
                  </a:ext>
                </a:extLst>
              </p:cNvPr>
              <p:cNvSpPr/>
              <p:nvPr/>
            </p:nvSpPr>
            <p:spPr>
              <a:xfrm>
                <a:off x="3245728" y="2146028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0DA0C38-1411-45B9-BE73-81B8E6D80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728" y="2146028"/>
                <a:ext cx="306199" cy="1968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4A2DE64-120D-4307-B053-92947D6E1789}"/>
                  </a:ext>
                </a:extLst>
              </p:cNvPr>
              <p:cNvSpPr/>
              <p:nvPr/>
            </p:nvSpPr>
            <p:spPr>
              <a:xfrm>
                <a:off x="3254604" y="2698244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4A2DE64-120D-4307-B053-92947D6E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604" y="2698244"/>
                <a:ext cx="306199" cy="1968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F8A6067F-AF60-4454-A88B-6401ABAFB839}"/>
                  </a:ext>
                </a:extLst>
              </p:cNvPr>
              <p:cNvSpPr/>
              <p:nvPr/>
            </p:nvSpPr>
            <p:spPr>
              <a:xfrm>
                <a:off x="5525679" y="2990250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F8A6067F-AF60-4454-A88B-6401ABAFB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679" y="2990250"/>
                <a:ext cx="306199" cy="19684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9A1A8998-88AB-46B7-B421-7C20357D3EDC}"/>
                  </a:ext>
                </a:extLst>
              </p:cNvPr>
              <p:cNvSpPr/>
              <p:nvPr/>
            </p:nvSpPr>
            <p:spPr>
              <a:xfrm>
                <a:off x="2604808" y="2144571"/>
                <a:ext cx="505401" cy="22504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800" dirty="0"/>
                  <a:t> </a:t>
                </a:r>
                <a:endParaRPr lang="zh-CN" altLang="en-US" sz="800" dirty="0"/>
              </a:p>
            </p:txBody>
          </p:sp>
        </mc:Choice>
        <mc:Fallback xmlns=""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9A1A8998-88AB-46B7-B421-7C20357D3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08" y="2144571"/>
                <a:ext cx="505401" cy="2250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矩形 112">
            <a:extLst>
              <a:ext uri="{FF2B5EF4-FFF2-40B4-BE49-F238E27FC236}">
                <a16:creationId xmlns:a16="http://schemas.microsoft.com/office/drawing/2014/main" id="{FD02A0B8-A5FB-4930-A011-6078199C4AF8}"/>
              </a:ext>
            </a:extLst>
          </p:cNvPr>
          <p:cNvSpPr/>
          <p:nvPr/>
        </p:nvSpPr>
        <p:spPr>
          <a:xfrm>
            <a:off x="622907" y="1604266"/>
            <a:ext cx="1899727" cy="20018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199737D2-E020-44E4-A0D4-F591F75B67FC}"/>
              </a:ext>
            </a:extLst>
          </p:cNvPr>
          <p:cNvSpPr/>
          <p:nvPr/>
        </p:nvSpPr>
        <p:spPr>
          <a:xfrm>
            <a:off x="2555945" y="1604266"/>
            <a:ext cx="6517221" cy="200189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518EDCE-D979-464F-AFCD-FE34AC7DA501}"/>
              </a:ext>
            </a:extLst>
          </p:cNvPr>
          <p:cNvSpPr txBox="1"/>
          <p:nvPr/>
        </p:nvSpPr>
        <p:spPr>
          <a:xfrm>
            <a:off x="38476" y="3247002"/>
            <a:ext cx="907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Motion Estimation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74BB696-902D-498F-9008-C8B1372308BE}"/>
              </a:ext>
            </a:extLst>
          </p:cNvPr>
          <p:cNvSpPr/>
          <p:nvPr/>
        </p:nvSpPr>
        <p:spPr>
          <a:xfrm>
            <a:off x="4600507" y="2990250"/>
            <a:ext cx="850656" cy="2002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Back Warp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6997F495-F266-4CE6-99E7-04D11F8977E6}"/>
                  </a:ext>
                </a:extLst>
              </p:cNvPr>
              <p:cNvSpPr/>
              <p:nvPr/>
            </p:nvSpPr>
            <p:spPr>
              <a:xfrm>
                <a:off x="2604808" y="2702918"/>
                <a:ext cx="505401" cy="22504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800" dirty="0"/>
                  <a:t> </a:t>
                </a:r>
                <a:endParaRPr lang="zh-CN" altLang="en-US" sz="800" dirty="0"/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6997F495-F266-4CE6-99E7-04D11F897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808" y="2702918"/>
                <a:ext cx="505401" cy="2250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矩形 127">
            <a:extLst>
              <a:ext uri="{FF2B5EF4-FFF2-40B4-BE49-F238E27FC236}">
                <a16:creationId xmlns:a16="http://schemas.microsoft.com/office/drawing/2014/main" id="{C56AEAB8-9882-4B65-A9A5-D9F2F0F8D1AA}"/>
              </a:ext>
            </a:extLst>
          </p:cNvPr>
          <p:cNvSpPr/>
          <p:nvPr/>
        </p:nvSpPr>
        <p:spPr>
          <a:xfrm>
            <a:off x="2572866" y="2106368"/>
            <a:ext cx="1069365" cy="8707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D19AAED5-AD2A-4AF0-8CD9-552EA25C615F}"/>
                  </a:ext>
                </a:extLst>
              </p:cNvPr>
              <p:cNvSpPr/>
              <p:nvPr/>
            </p:nvSpPr>
            <p:spPr>
              <a:xfrm>
                <a:off x="3883408" y="2144571"/>
                <a:ext cx="505401" cy="22504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b="0" i="1" smtClean="0">
                          <a:latin typeface="Cambria Math" panose="02040503050406030204" pitchFamily="18" charset="0"/>
                        </a:rPr>
                        <m:t>∗−1</m:t>
                      </m:r>
                    </m:oMath>
                  </m:oMathPara>
                </a14:m>
                <a:endParaRPr lang="zh-CN" altLang="en-US" sz="800" dirty="0"/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D19AAED5-AD2A-4AF0-8CD9-552EA25C6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408" y="2144571"/>
                <a:ext cx="505401" cy="2250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4097A2C0-18A8-41C9-9BEE-82671D051B36}"/>
                  </a:ext>
                </a:extLst>
              </p:cNvPr>
              <p:cNvSpPr/>
              <p:nvPr/>
            </p:nvSpPr>
            <p:spPr>
              <a:xfrm>
                <a:off x="3883408" y="2679213"/>
                <a:ext cx="505401" cy="22504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b="0" i="1" smtClean="0">
                          <a:latin typeface="Cambria Math" panose="02040503050406030204" pitchFamily="18" charset="0"/>
                        </a:rPr>
                        <m:t>∗−1</m:t>
                      </m:r>
                    </m:oMath>
                  </m:oMathPara>
                </a14:m>
                <a:endParaRPr lang="zh-CN" altLang="en-US" sz="800" dirty="0"/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4097A2C0-18A8-41C9-9BEE-82671D051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408" y="2679213"/>
                <a:ext cx="505401" cy="2250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矩形 144">
            <a:extLst>
              <a:ext uri="{FF2B5EF4-FFF2-40B4-BE49-F238E27FC236}">
                <a16:creationId xmlns:a16="http://schemas.microsoft.com/office/drawing/2014/main" id="{5F4456F8-9E5B-48C5-B9D1-5207C2690670}"/>
              </a:ext>
            </a:extLst>
          </p:cNvPr>
          <p:cNvSpPr/>
          <p:nvPr/>
        </p:nvSpPr>
        <p:spPr>
          <a:xfrm>
            <a:off x="3811522" y="2118572"/>
            <a:ext cx="1100020" cy="8469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6" name="连接符: 肘形 145">
            <a:extLst>
              <a:ext uri="{FF2B5EF4-FFF2-40B4-BE49-F238E27FC236}">
                <a16:creationId xmlns:a16="http://schemas.microsoft.com/office/drawing/2014/main" id="{AC2336C5-ACA9-491E-A3AF-45CE9352B334}"/>
              </a:ext>
            </a:extLst>
          </p:cNvPr>
          <p:cNvCxnSpPr>
            <a:cxnSpLocks/>
            <a:stCxn id="145" idx="0"/>
            <a:endCxn id="155" idx="1"/>
          </p:cNvCxnSpPr>
          <p:nvPr/>
        </p:nvCxnSpPr>
        <p:spPr>
          <a:xfrm rot="16200000" flipV="1">
            <a:off x="3835812" y="1592851"/>
            <a:ext cx="954823" cy="96619"/>
          </a:xfrm>
          <a:prstGeom prst="bentConnector4">
            <a:avLst>
              <a:gd name="adj1" fmla="val 23883"/>
              <a:gd name="adj2" fmla="val 336443"/>
            </a:avLst>
          </a:prstGeom>
          <a:ln w="63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D7D6C77-4CD1-4ED7-85BA-B8D418B14330}"/>
                  </a:ext>
                </a:extLst>
              </p:cNvPr>
              <p:cNvSpPr txBox="1"/>
              <p:nvPr/>
            </p:nvSpPr>
            <p:spPr>
              <a:xfrm>
                <a:off x="4264913" y="840583"/>
                <a:ext cx="27264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/>
                  <a:t>Backward Warping, needs flow reversal,</a:t>
                </a:r>
              </a:p>
              <a:p>
                <a:r>
                  <a:rPr lang="en-US" altLang="zh-CN" sz="1200" dirty="0">
                    <a:latin typeface="+mj-lt"/>
                  </a:rPr>
                  <a:t>reverse flow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sub>
                    </m:sSub>
                  </m:oMath>
                </a14:m>
                <a:r>
                  <a:rPr lang="en-US" altLang="zh-CN" sz="1200" dirty="0"/>
                  <a:t>: simply take negative. Simple, fast but inaccurate</a:t>
                </a:r>
                <a:r>
                  <a:rPr lang="zh-CN" altLang="en-US" sz="1200" dirty="0"/>
                  <a:t> 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D7D6C77-4CD1-4ED7-85BA-B8D418B14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13" y="840583"/>
                <a:ext cx="2726442" cy="646331"/>
              </a:xfrm>
              <a:prstGeom prst="rect">
                <a:avLst/>
              </a:prstGeom>
              <a:blipFill>
                <a:blip r:embed="rId17"/>
                <a:stretch>
                  <a:fillRect l="-224" t="-943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FA18117C-8A3B-4D25-AC87-5DDF596B1236}"/>
                  </a:ext>
                </a:extLst>
              </p:cNvPr>
              <p:cNvSpPr/>
              <p:nvPr/>
            </p:nvSpPr>
            <p:spPr>
              <a:xfrm>
                <a:off x="4516556" y="2144571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FA18117C-8A3B-4D25-AC87-5DDF596B1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56" y="2144571"/>
                <a:ext cx="306199" cy="1968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91F13C0E-51B9-4C09-AEBE-28B5335E3660}"/>
                  </a:ext>
                </a:extLst>
              </p:cNvPr>
              <p:cNvSpPr/>
              <p:nvPr/>
            </p:nvSpPr>
            <p:spPr>
              <a:xfrm>
                <a:off x="4516556" y="2716620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91F13C0E-51B9-4C09-AEBE-28B5335E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56" y="2716620"/>
                <a:ext cx="306199" cy="19684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矩形 191">
            <a:extLst>
              <a:ext uri="{FF2B5EF4-FFF2-40B4-BE49-F238E27FC236}">
                <a16:creationId xmlns:a16="http://schemas.microsoft.com/office/drawing/2014/main" id="{181E7129-7D95-49E9-A307-6B4D8D330EAA}"/>
              </a:ext>
            </a:extLst>
          </p:cNvPr>
          <p:cNvSpPr/>
          <p:nvPr/>
        </p:nvSpPr>
        <p:spPr>
          <a:xfrm>
            <a:off x="7818254" y="2443074"/>
            <a:ext cx="588438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Fusion</a:t>
            </a:r>
            <a:endParaRPr lang="zh-CN" altLang="en-US" sz="1200" dirty="0"/>
          </a:p>
        </p:txBody>
      </p:sp>
      <p:cxnSp>
        <p:nvCxnSpPr>
          <p:cNvPr id="194" name="连接符: 肘形 193">
            <a:extLst>
              <a:ext uri="{FF2B5EF4-FFF2-40B4-BE49-F238E27FC236}">
                <a16:creationId xmlns:a16="http://schemas.microsoft.com/office/drawing/2014/main" id="{75718917-2675-4684-8811-AC6EA28DB43B}"/>
              </a:ext>
            </a:extLst>
          </p:cNvPr>
          <p:cNvCxnSpPr>
            <a:cxnSpLocks/>
            <a:stCxn id="99" idx="3"/>
            <a:endCxn id="192" idx="1"/>
          </p:cNvCxnSpPr>
          <p:nvPr/>
        </p:nvCxnSpPr>
        <p:spPr>
          <a:xfrm>
            <a:off x="6340811" y="2577055"/>
            <a:ext cx="1477443" cy="4519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连接符: 肘形 210">
            <a:extLst>
              <a:ext uri="{FF2B5EF4-FFF2-40B4-BE49-F238E27FC236}">
                <a16:creationId xmlns:a16="http://schemas.microsoft.com/office/drawing/2014/main" id="{3BCA12BB-9CE4-4F81-B050-05E156053E36}"/>
              </a:ext>
            </a:extLst>
          </p:cNvPr>
          <p:cNvCxnSpPr>
            <a:cxnSpLocks/>
            <a:stCxn id="192" idx="2"/>
          </p:cNvCxnSpPr>
          <p:nvPr/>
        </p:nvCxnSpPr>
        <p:spPr>
          <a:xfrm rot="16200000" flipH="1">
            <a:off x="7891824" y="2940722"/>
            <a:ext cx="769440" cy="328142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连接符: 肘形 246">
            <a:extLst>
              <a:ext uri="{FF2B5EF4-FFF2-40B4-BE49-F238E27FC236}">
                <a16:creationId xmlns:a16="http://schemas.microsoft.com/office/drawing/2014/main" id="{9143D10C-A9EA-4E05-9F5A-2E5271A59BF9}"/>
              </a:ext>
            </a:extLst>
          </p:cNvPr>
          <p:cNvCxnSpPr>
            <a:cxnSpLocks/>
            <a:stCxn id="82" idx="2"/>
            <a:endCxn id="192" idx="2"/>
          </p:cNvCxnSpPr>
          <p:nvPr/>
        </p:nvCxnSpPr>
        <p:spPr>
          <a:xfrm rot="5400000" flipH="1" flipV="1">
            <a:off x="4395646" y="-802962"/>
            <a:ext cx="193791" cy="7239862"/>
          </a:xfrm>
          <a:prstGeom prst="bentConnector3">
            <a:avLst>
              <a:gd name="adj1" fmla="val -22937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D66C0AFC-F0DB-4351-BE72-015237523C6C}"/>
                  </a:ext>
                </a:extLst>
              </p:cNvPr>
              <p:cNvSpPr/>
              <p:nvPr/>
            </p:nvSpPr>
            <p:spPr>
              <a:xfrm>
                <a:off x="6762412" y="2148115"/>
                <a:ext cx="395082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D66C0AFC-F0DB-4351-BE72-015237523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412" y="2148115"/>
                <a:ext cx="395082" cy="19684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647C5FD8-2BAD-4F91-8635-C9F416BF1CB2}"/>
                  </a:ext>
                </a:extLst>
              </p:cNvPr>
              <p:cNvSpPr/>
              <p:nvPr/>
            </p:nvSpPr>
            <p:spPr>
              <a:xfrm>
                <a:off x="6762412" y="2717190"/>
                <a:ext cx="395082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647C5FD8-2BAD-4F91-8635-C9F416BF1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412" y="2717190"/>
                <a:ext cx="395082" cy="19684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连接符: 肘形 254">
            <a:extLst>
              <a:ext uri="{FF2B5EF4-FFF2-40B4-BE49-F238E27FC236}">
                <a16:creationId xmlns:a16="http://schemas.microsoft.com/office/drawing/2014/main" id="{4012B42F-8A60-48D1-80DC-4C09B49250D5}"/>
              </a:ext>
            </a:extLst>
          </p:cNvPr>
          <p:cNvCxnSpPr>
            <a:cxnSpLocks/>
            <a:stCxn id="163" idx="3"/>
            <a:endCxn id="292" idx="2"/>
          </p:cNvCxnSpPr>
          <p:nvPr/>
        </p:nvCxnSpPr>
        <p:spPr>
          <a:xfrm flipV="1">
            <a:off x="4822755" y="2239003"/>
            <a:ext cx="1652162" cy="3993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连接符: 肘形 258">
            <a:extLst>
              <a:ext uri="{FF2B5EF4-FFF2-40B4-BE49-F238E27FC236}">
                <a16:creationId xmlns:a16="http://schemas.microsoft.com/office/drawing/2014/main" id="{84C5256F-6D50-4055-92C6-C35E7FABAF66}"/>
              </a:ext>
            </a:extLst>
          </p:cNvPr>
          <p:cNvCxnSpPr>
            <a:cxnSpLocks/>
            <a:stCxn id="164" idx="3"/>
            <a:endCxn id="289" idx="2"/>
          </p:cNvCxnSpPr>
          <p:nvPr/>
        </p:nvCxnSpPr>
        <p:spPr>
          <a:xfrm flipV="1">
            <a:off x="4822755" y="2814896"/>
            <a:ext cx="1652163" cy="149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连接符: 肘形 268">
            <a:extLst>
              <a:ext uri="{FF2B5EF4-FFF2-40B4-BE49-F238E27FC236}">
                <a16:creationId xmlns:a16="http://schemas.microsoft.com/office/drawing/2014/main" id="{6B92F93A-7A29-428E-93CA-E23718197F88}"/>
              </a:ext>
            </a:extLst>
          </p:cNvPr>
          <p:cNvCxnSpPr>
            <a:cxnSpLocks/>
            <a:stCxn id="99" idx="3"/>
            <a:endCxn id="253" idx="2"/>
          </p:cNvCxnSpPr>
          <p:nvPr/>
        </p:nvCxnSpPr>
        <p:spPr>
          <a:xfrm flipV="1">
            <a:off x="6340811" y="2344964"/>
            <a:ext cx="619142" cy="232091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连接符: 肘形 271">
            <a:extLst>
              <a:ext uri="{FF2B5EF4-FFF2-40B4-BE49-F238E27FC236}">
                <a16:creationId xmlns:a16="http://schemas.microsoft.com/office/drawing/2014/main" id="{78140194-7DB8-4A14-995A-41AF321C824E}"/>
              </a:ext>
            </a:extLst>
          </p:cNvPr>
          <p:cNvCxnSpPr>
            <a:cxnSpLocks/>
            <a:stCxn id="99" idx="3"/>
            <a:endCxn id="254" idx="0"/>
          </p:cNvCxnSpPr>
          <p:nvPr/>
        </p:nvCxnSpPr>
        <p:spPr>
          <a:xfrm>
            <a:off x="6340811" y="2577055"/>
            <a:ext cx="619142" cy="140135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连接符: 肘形 284">
            <a:extLst>
              <a:ext uri="{FF2B5EF4-FFF2-40B4-BE49-F238E27FC236}">
                <a16:creationId xmlns:a16="http://schemas.microsoft.com/office/drawing/2014/main" id="{C4211437-B345-4675-B118-63C0B974AF94}"/>
              </a:ext>
            </a:extLst>
          </p:cNvPr>
          <p:cNvCxnSpPr>
            <a:cxnSpLocks/>
            <a:stCxn id="78" idx="0"/>
            <a:endCxn id="192" idx="0"/>
          </p:cNvCxnSpPr>
          <p:nvPr/>
        </p:nvCxnSpPr>
        <p:spPr>
          <a:xfrm rot="16200000" flipH="1">
            <a:off x="4344018" y="-1325380"/>
            <a:ext cx="297045" cy="7239863"/>
          </a:xfrm>
          <a:prstGeom prst="bentConnector3">
            <a:avLst>
              <a:gd name="adj1" fmla="val -12666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9" name="椭圆 288">
            <a:extLst>
              <a:ext uri="{FF2B5EF4-FFF2-40B4-BE49-F238E27FC236}">
                <a16:creationId xmlns:a16="http://schemas.microsoft.com/office/drawing/2014/main" id="{D42E2DCD-E45F-4C28-BB8B-CFC7EEF965E9}"/>
              </a:ext>
            </a:extLst>
          </p:cNvPr>
          <p:cNvSpPr/>
          <p:nvPr/>
        </p:nvSpPr>
        <p:spPr>
          <a:xfrm>
            <a:off x="6474918" y="2736052"/>
            <a:ext cx="153387" cy="1576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92" name="椭圆 291">
            <a:extLst>
              <a:ext uri="{FF2B5EF4-FFF2-40B4-BE49-F238E27FC236}">
                <a16:creationId xmlns:a16="http://schemas.microsoft.com/office/drawing/2014/main" id="{67814132-6DD2-4A88-9EB1-E28CDF33EB63}"/>
              </a:ext>
            </a:extLst>
          </p:cNvPr>
          <p:cNvSpPr/>
          <p:nvPr/>
        </p:nvSpPr>
        <p:spPr>
          <a:xfrm>
            <a:off x="6474917" y="2160159"/>
            <a:ext cx="153387" cy="1576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BEF00E78-6AFB-4634-A983-03E1703C0FB3}"/>
                  </a:ext>
                </a:extLst>
              </p:cNvPr>
              <p:cNvSpPr/>
              <p:nvPr/>
            </p:nvSpPr>
            <p:spPr>
              <a:xfrm>
                <a:off x="7488227" y="2148679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BEF00E78-6AFB-4634-A983-03E1703C0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227" y="2148679"/>
                <a:ext cx="306199" cy="19684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B405CDBD-A72D-4AA8-A7D6-5C0E32500A67}"/>
                  </a:ext>
                </a:extLst>
              </p:cNvPr>
              <p:cNvSpPr/>
              <p:nvPr/>
            </p:nvSpPr>
            <p:spPr>
              <a:xfrm>
                <a:off x="7478467" y="2733949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B405CDBD-A72D-4AA8-A7D6-5C0E32500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467" y="2733949"/>
                <a:ext cx="306199" cy="19684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BDB40970-E4FE-41AE-A1E1-7D06A4928545}"/>
                  </a:ext>
                </a:extLst>
              </p:cNvPr>
              <p:cNvSpPr/>
              <p:nvPr/>
            </p:nvSpPr>
            <p:spPr>
              <a:xfrm>
                <a:off x="7128740" y="2447953"/>
                <a:ext cx="369351" cy="1968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BDB40970-E4FE-41AE-A1E1-7D06A4928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0" y="2447953"/>
                <a:ext cx="369351" cy="19684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矩形 310">
            <a:extLst>
              <a:ext uri="{FF2B5EF4-FFF2-40B4-BE49-F238E27FC236}">
                <a16:creationId xmlns:a16="http://schemas.microsoft.com/office/drawing/2014/main" id="{4F290319-1F78-4179-B1EE-CB285162DB5C}"/>
              </a:ext>
            </a:extLst>
          </p:cNvPr>
          <p:cNvSpPr/>
          <p:nvPr/>
        </p:nvSpPr>
        <p:spPr>
          <a:xfrm>
            <a:off x="6423238" y="2055104"/>
            <a:ext cx="1411003" cy="311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2" name="连接符: 肘形 311">
            <a:extLst>
              <a:ext uri="{FF2B5EF4-FFF2-40B4-BE49-F238E27FC236}">
                <a16:creationId xmlns:a16="http://schemas.microsoft.com/office/drawing/2014/main" id="{36358E10-5E96-4F06-9860-21C1F69C8286}"/>
              </a:ext>
            </a:extLst>
          </p:cNvPr>
          <p:cNvCxnSpPr>
            <a:cxnSpLocks/>
            <a:stCxn id="311" idx="0"/>
            <a:endCxn id="322" idx="2"/>
          </p:cNvCxnSpPr>
          <p:nvPr/>
        </p:nvCxnSpPr>
        <p:spPr>
          <a:xfrm rot="5400000" flipH="1" flipV="1">
            <a:off x="7086158" y="1045012"/>
            <a:ext cx="1052674" cy="96751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文本框 321">
            <a:extLst>
              <a:ext uri="{FF2B5EF4-FFF2-40B4-BE49-F238E27FC236}">
                <a16:creationId xmlns:a16="http://schemas.microsoft.com/office/drawing/2014/main" id="{1C073C15-6433-4761-A0D3-AE9DC8D10118}"/>
              </a:ext>
            </a:extLst>
          </p:cNvPr>
          <p:cNvSpPr txBox="1"/>
          <p:nvPr/>
        </p:nvSpPr>
        <p:spPr>
          <a:xfrm>
            <a:off x="7060640" y="725431"/>
            <a:ext cx="20712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j-lt"/>
              </a:rPr>
              <a:t>Compensate </a:t>
            </a:r>
            <a:r>
              <a:rPr lang="en-US" altLang="zh-CN" sz="1200" b="1" dirty="0">
                <a:solidFill>
                  <a:srgbClr val="FF0000"/>
                </a:solidFill>
                <a:latin typeface="+mj-lt"/>
              </a:rPr>
              <a:t>inaccurate flow</a:t>
            </a:r>
            <a:endParaRPr lang="zh-CN" altLang="en-US" sz="800" b="1" dirty="0">
              <a:solidFill>
                <a:srgbClr val="FF0000"/>
              </a:solidFill>
            </a:endParaRPr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7B0DE7FA-733F-430F-B147-8CBC4637F077}"/>
              </a:ext>
            </a:extLst>
          </p:cNvPr>
          <p:cNvSpPr txBox="1"/>
          <p:nvPr/>
        </p:nvSpPr>
        <p:spPr>
          <a:xfrm>
            <a:off x="-71615" y="5944172"/>
            <a:ext cx="8945124" cy="46166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zh-CN" sz="800" b="1" dirty="0" err="1">
                <a:latin typeface="+mj-lt"/>
              </a:rPr>
              <a:t>SepConv</a:t>
            </a:r>
            <a:r>
              <a:rPr lang="en-US" altLang="zh-CN" sz="800" b="1" dirty="0">
                <a:latin typeface="+mj-lt"/>
              </a:rPr>
              <a:t> (1): </a:t>
            </a:r>
            <a:r>
              <a:rPr lang="en-US" altLang="zh-CN" sz="800" i="1" dirty="0">
                <a:latin typeface="+mj-lt"/>
              </a:rPr>
              <a:t>S. Niklaus, L. Mai, and F. Liu. Video frame interpolation via adaptive separable convolution. In ICCV, 2017.</a:t>
            </a:r>
          </a:p>
          <a:p>
            <a:r>
              <a:rPr lang="en-US" altLang="zh-CN" sz="800" b="1" dirty="0">
                <a:latin typeface="+mj-lt"/>
              </a:rPr>
              <a:t>DVF (2): </a:t>
            </a:r>
            <a:r>
              <a:rPr lang="en-US" altLang="zh-CN" sz="800" i="1" dirty="0">
                <a:latin typeface="+mj-lt"/>
              </a:rPr>
              <a:t>Z. Liu, R. Yeh, X. Tang, Y. Liu, and A. </a:t>
            </a:r>
            <a:r>
              <a:rPr lang="en-US" altLang="zh-CN" sz="800" i="1" dirty="0" err="1">
                <a:latin typeface="+mj-lt"/>
              </a:rPr>
              <a:t>Agarwala</a:t>
            </a:r>
            <a:r>
              <a:rPr lang="en-US" altLang="zh-CN" sz="800" i="1" dirty="0">
                <a:latin typeface="+mj-lt"/>
              </a:rPr>
              <a:t>. Video frame synthesis using deep voxel flow. In ICCV, 2017.</a:t>
            </a:r>
            <a:endParaRPr lang="en-US" altLang="zh-CN" sz="800" i="1" dirty="0">
              <a:solidFill>
                <a:schemeClr val="tx1"/>
              </a:solidFill>
              <a:latin typeface="+mj-lt"/>
            </a:endParaRPr>
          </a:p>
          <a:p>
            <a:r>
              <a:rPr lang="en-US" altLang="zh-CN" sz="800" b="1" dirty="0"/>
              <a:t>Flownet: </a:t>
            </a:r>
            <a:r>
              <a:rPr lang="en-US" altLang="zh-CN" sz="800" i="1" dirty="0"/>
              <a:t>E. </a:t>
            </a:r>
            <a:r>
              <a:rPr lang="en-US" altLang="zh-CN" sz="800" i="1" dirty="0" err="1"/>
              <a:t>Ilg</a:t>
            </a:r>
            <a:r>
              <a:rPr lang="en-US" altLang="zh-CN" sz="800" i="1" dirty="0"/>
              <a:t>, N. Mayer, T. </a:t>
            </a:r>
            <a:r>
              <a:rPr lang="en-US" altLang="zh-CN" sz="800" i="1" dirty="0" err="1"/>
              <a:t>Saikia</a:t>
            </a:r>
            <a:r>
              <a:rPr lang="en-US" altLang="zh-CN" sz="800" i="1" dirty="0"/>
              <a:t>, M. </a:t>
            </a:r>
            <a:r>
              <a:rPr lang="en-US" altLang="zh-CN" sz="800" i="1" dirty="0" err="1"/>
              <a:t>Keuper</a:t>
            </a:r>
            <a:r>
              <a:rPr lang="en-US" altLang="zh-CN" sz="800" i="1" dirty="0"/>
              <a:t>, A. </a:t>
            </a:r>
            <a:r>
              <a:rPr lang="en-US" altLang="zh-CN" sz="800" i="1" dirty="0" err="1"/>
              <a:t>Dosovitskiy</a:t>
            </a:r>
            <a:r>
              <a:rPr lang="en-US" altLang="zh-CN" sz="800" i="1" dirty="0"/>
              <a:t>, and T. </a:t>
            </a:r>
            <a:r>
              <a:rPr lang="en-US" altLang="zh-CN" sz="800" i="1" dirty="0" err="1"/>
              <a:t>Brox</a:t>
            </a:r>
            <a:r>
              <a:rPr lang="en-US" altLang="zh-CN" sz="800" i="1" dirty="0"/>
              <a:t>. Flownet 2.0: Evolution of optical flow estimation with deep networks. In CVPR, 2017</a:t>
            </a:r>
            <a:endParaRPr lang="en-US" altLang="zh-CN" sz="8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AD83305D-9648-4E57-B189-C8E941B599A0}"/>
              </a:ext>
            </a:extLst>
          </p:cNvPr>
          <p:cNvSpPr txBox="1"/>
          <p:nvPr/>
        </p:nvSpPr>
        <p:spPr>
          <a:xfrm>
            <a:off x="-16220" y="28880"/>
            <a:ext cx="757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The Baseline:</a:t>
            </a:r>
            <a:endParaRPr lang="zh-CN" altLang="en-US" sz="1200" b="1" dirty="0"/>
          </a:p>
        </p:txBody>
      </p:sp>
      <p:sp>
        <p:nvSpPr>
          <p:cNvPr id="442" name="页脚占位符 441">
            <a:extLst>
              <a:ext uri="{FF2B5EF4-FFF2-40B4-BE49-F238E27FC236}">
                <a16:creationId xmlns:a16="http://schemas.microsoft.com/office/drawing/2014/main" id="{80C55D66-9777-4CD9-98F3-B2D7CC46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cxnSp>
        <p:nvCxnSpPr>
          <p:cNvPr id="473" name="直接箭头连接符 472">
            <a:extLst>
              <a:ext uri="{FF2B5EF4-FFF2-40B4-BE49-F238E27FC236}">
                <a16:creationId xmlns:a16="http://schemas.microsoft.com/office/drawing/2014/main" id="{DF2A7060-42B6-45DF-AC31-EC6BE2BC8842}"/>
              </a:ext>
            </a:extLst>
          </p:cNvPr>
          <p:cNvCxnSpPr>
            <a:cxnSpLocks/>
          </p:cNvCxnSpPr>
          <p:nvPr/>
        </p:nvCxnSpPr>
        <p:spPr>
          <a:xfrm>
            <a:off x="6055463" y="1770944"/>
            <a:ext cx="2091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4" name="直接箭头连接符 473">
            <a:extLst>
              <a:ext uri="{FF2B5EF4-FFF2-40B4-BE49-F238E27FC236}">
                <a16:creationId xmlns:a16="http://schemas.microsoft.com/office/drawing/2014/main" id="{CFF5645B-DD74-44DF-B02C-BD7527F114B9}"/>
              </a:ext>
            </a:extLst>
          </p:cNvPr>
          <p:cNvCxnSpPr>
            <a:cxnSpLocks/>
          </p:cNvCxnSpPr>
          <p:nvPr/>
        </p:nvCxnSpPr>
        <p:spPr>
          <a:xfrm>
            <a:off x="5995314" y="1770944"/>
            <a:ext cx="9346" cy="152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6" name="直接箭头连接符 475">
            <a:extLst>
              <a:ext uri="{FF2B5EF4-FFF2-40B4-BE49-F238E27FC236}">
                <a16:creationId xmlns:a16="http://schemas.microsoft.com/office/drawing/2014/main" id="{54E445E9-7D0A-4199-ACDF-1FF960C0C811}"/>
              </a:ext>
            </a:extLst>
          </p:cNvPr>
          <p:cNvCxnSpPr>
            <a:cxnSpLocks/>
          </p:cNvCxnSpPr>
          <p:nvPr/>
        </p:nvCxnSpPr>
        <p:spPr>
          <a:xfrm>
            <a:off x="6004660" y="1976050"/>
            <a:ext cx="0" cy="141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直接箭头连接符 477">
            <a:extLst>
              <a:ext uri="{FF2B5EF4-FFF2-40B4-BE49-F238E27FC236}">
                <a16:creationId xmlns:a16="http://schemas.microsoft.com/office/drawing/2014/main" id="{35E482C2-6250-4B43-8095-FA75F9815BDA}"/>
              </a:ext>
            </a:extLst>
          </p:cNvPr>
          <p:cNvCxnSpPr>
            <a:cxnSpLocks/>
          </p:cNvCxnSpPr>
          <p:nvPr/>
        </p:nvCxnSpPr>
        <p:spPr>
          <a:xfrm flipH="1" flipV="1">
            <a:off x="5994604" y="3196993"/>
            <a:ext cx="6529" cy="146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直接箭头连接符 479">
            <a:extLst>
              <a:ext uri="{FF2B5EF4-FFF2-40B4-BE49-F238E27FC236}">
                <a16:creationId xmlns:a16="http://schemas.microsoft.com/office/drawing/2014/main" id="{51201794-20EB-4DDA-99A8-E07EF1E38BB5}"/>
              </a:ext>
            </a:extLst>
          </p:cNvPr>
          <p:cNvCxnSpPr>
            <a:cxnSpLocks/>
          </p:cNvCxnSpPr>
          <p:nvPr/>
        </p:nvCxnSpPr>
        <p:spPr>
          <a:xfrm flipH="1" flipV="1">
            <a:off x="5998489" y="2947089"/>
            <a:ext cx="5819" cy="147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直接箭头连接符 480">
            <a:extLst>
              <a:ext uri="{FF2B5EF4-FFF2-40B4-BE49-F238E27FC236}">
                <a16:creationId xmlns:a16="http://schemas.microsoft.com/office/drawing/2014/main" id="{C59943B3-DBDD-43CC-8942-B9AF71326FB2}"/>
              </a:ext>
            </a:extLst>
          </p:cNvPr>
          <p:cNvCxnSpPr>
            <a:cxnSpLocks/>
          </p:cNvCxnSpPr>
          <p:nvPr/>
        </p:nvCxnSpPr>
        <p:spPr>
          <a:xfrm flipH="1" flipV="1">
            <a:off x="5214705" y="2656972"/>
            <a:ext cx="6529" cy="146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直接箭头连接符 487">
            <a:extLst>
              <a:ext uri="{FF2B5EF4-FFF2-40B4-BE49-F238E27FC236}">
                <a16:creationId xmlns:a16="http://schemas.microsoft.com/office/drawing/2014/main" id="{4A22EB5A-59B5-496A-B8C8-9E62048D1096}"/>
              </a:ext>
            </a:extLst>
          </p:cNvPr>
          <p:cNvCxnSpPr>
            <a:cxnSpLocks/>
          </p:cNvCxnSpPr>
          <p:nvPr/>
        </p:nvCxnSpPr>
        <p:spPr>
          <a:xfrm flipH="1">
            <a:off x="5227029" y="2244454"/>
            <a:ext cx="3264" cy="165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直接箭头连接符 489">
            <a:extLst>
              <a:ext uri="{FF2B5EF4-FFF2-40B4-BE49-F238E27FC236}">
                <a16:creationId xmlns:a16="http://schemas.microsoft.com/office/drawing/2014/main" id="{E69481C1-7352-47C7-84BF-596B889AD1B7}"/>
              </a:ext>
            </a:extLst>
          </p:cNvPr>
          <p:cNvCxnSpPr>
            <a:cxnSpLocks/>
          </p:cNvCxnSpPr>
          <p:nvPr/>
        </p:nvCxnSpPr>
        <p:spPr>
          <a:xfrm>
            <a:off x="5239350" y="2247103"/>
            <a:ext cx="1666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直接箭头连接符 492">
            <a:extLst>
              <a:ext uri="{FF2B5EF4-FFF2-40B4-BE49-F238E27FC236}">
                <a16:creationId xmlns:a16="http://schemas.microsoft.com/office/drawing/2014/main" id="{0735E4DA-5F95-4E44-8CBF-F55BD9A5281F}"/>
              </a:ext>
            </a:extLst>
          </p:cNvPr>
          <p:cNvCxnSpPr>
            <a:cxnSpLocks/>
          </p:cNvCxnSpPr>
          <p:nvPr/>
        </p:nvCxnSpPr>
        <p:spPr>
          <a:xfrm>
            <a:off x="5498627" y="2577056"/>
            <a:ext cx="162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8" name="直接箭头连接符 497">
            <a:extLst>
              <a:ext uri="{FF2B5EF4-FFF2-40B4-BE49-F238E27FC236}">
                <a16:creationId xmlns:a16="http://schemas.microsoft.com/office/drawing/2014/main" id="{37467013-0FD1-4D7B-BCB5-90FA4954B0A6}"/>
              </a:ext>
            </a:extLst>
          </p:cNvPr>
          <p:cNvCxnSpPr>
            <a:cxnSpLocks/>
          </p:cNvCxnSpPr>
          <p:nvPr/>
        </p:nvCxnSpPr>
        <p:spPr>
          <a:xfrm>
            <a:off x="5225139" y="2812687"/>
            <a:ext cx="1666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4" name="图片 503">
            <a:extLst>
              <a:ext uri="{FF2B5EF4-FFF2-40B4-BE49-F238E27FC236}">
                <a16:creationId xmlns:a16="http://schemas.microsoft.com/office/drawing/2014/main" id="{4E77D2F3-5024-4A4E-8998-F00219E67E5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65834" y="1013592"/>
            <a:ext cx="1037926" cy="358495"/>
          </a:xfrm>
          <a:prstGeom prst="rect">
            <a:avLst/>
          </a:prstGeom>
        </p:spPr>
      </p:pic>
      <p:pic>
        <p:nvPicPr>
          <p:cNvPr id="2" name="图片 422">
            <a:extLst>
              <a:ext uri="{FF2B5EF4-FFF2-40B4-BE49-F238E27FC236}">
                <a16:creationId xmlns:a16="http://schemas.microsoft.com/office/drawing/2014/main" id="{F732C651-D51F-C751-8090-9C2C4549220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91110" y="5431178"/>
            <a:ext cx="1166404" cy="371711"/>
          </a:xfrm>
          <a:prstGeom prst="rect">
            <a:avLst/>
          </a:prstGeom>
        </p:spPr>
      </p:pic>
      <p:grpSp>
        <p:nvGrpSpPr>
          <p:cNvPr id="3" name="组合 415">
            <a:extLst>
              <a:ext uri="{FF2B5EF4-FFF2-40B4-BE49-F238E27FC236}">
                <a16:creationId xmlns:a16="http://schemas.microsoft.com/office/drawing/2014/main" id="{8FC1CA5B-8848-48D5-B0D5-FB20B74FB64B}"/>
              </a:ext>
            </a:extLst>
          </p:cNvPr>
          <p:cNvGrpSpPr/>
          <p:nvPr/>
        </p:nvGrpSpPr>
        <p:grpSpPr>
          <a:xfrm>
            <a:off x="166554" y="4192990"/>
            <a:ext cx="7330056" cy="1559479"/>
            <a:chOff x="93327" y="4065909"/>
            <a:chExt cx="7330056" cy="1559479"/>
          </a:xfrm>
        </p:grpSpPr>
        <p:sp>
          <p:nvSpPr>
            <p:cNvPr id="5" name="文本框 355">
              <a:extLst>
                <a:ext uri="{FF2B5EF4-FFF2-40B4-BE49-F238E27FC236}">
                  <a16:creationId xmlns:a16="http://schemas.microsoft.com/office/drawing/2014/main" id="{4BF53761-D485-C800-EA25-F3779EAEA62F}"/>
                </a:ext>
              </a:extLst>
            </p:cNvPr>
            <p:cNvSpPr txBox="1"/>
            <p:nvPr/>
          </p:nvSpPr>
          <p:spPr>
            <a:xfrm>
              <a:off x="93327" y="4065909"/>
              <a:ext cx="16878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Loss and regulations:</a:t>
              </a:r>
            </a:p>
          </p:txBody>
        </p:sp>
        <p:pic>
          <p:nvPicPr>
            <p:cNvPr id="6" name="图片 357">
              <a:extLst>
                <a:ext uri="{FF2B5EF4-FFF2-40B4-BE49-F238E27FC236}">
                  <a16:creationId xmlns:a16="http://schemas.microsoft.com/office/drawing/2014/main" id="{BD5365D4-DAAA-FFC1-C094-A7E798A46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44919" y="4297809"/>
              <a:ext cx="3128022" cy="625604"/>
            </a:xfrm>
            <a:prstGeom prst="rect">
              <a:avLst/>
            </a:prstGeom>
          </p:spPr>
        </p:pic>
        <p:cxnSp>
          <p:nvCxnSpPr>
            <p:cNvPr id="7" name="连接符: 肘形 362">
              <a:extLst>
                <a:ext uri="{FF2B5EF4-FFF2-40B4-BE49-F238E27FC236}">
                  <a16:creationId xmlns:a16="http://schemas.microsoft.com/office/drawing/2014/main" id="{9F83D21B-3B0A-FCF7-9D17-C9D7CBC4AD5E}"/>
                </a:ext>
              </a:extLst>
            </p:cNvPr>
            <p:cNvCxnSpPr>
              <a:cxnSpLocks/>
              <a:stCxn id="8" idx="0"/>
              <a:endCxn id="10" idx="1"/>
            </p:cNvCxnSpPr>
            <p:nvPr/>
          </p:nvCxnSpPr>
          <p:spPr>
            <a:xfrm rot="5400000" flipH="1" flipV="1">
              <a:off x="1271343" y="4159667"/>
              <a:ext cx="231340" cy="529113"/>
            </a:xfrm>
            <a:prstGeom prst="bentConnector2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368">
              <a:extLst>
                <a:ext uri="{FF2B5EF4-FFF2-40B4-BE49-F238E27FC236}">
                  <a16:creationId xmlns:a16="http://schemas.microsoft.com/office/drawing/2014/main" id="{C9EC1077-0D73-9512-73F9-AE14BB4C264D}"/>
                </a:ext>
              </a:extLst>
            </p:cNvPr>
            <p:cNvSpPr/>
            <p:nvPr/>
          </p:nvSpPr>
          <p:spPr>
            <a:xfrm>
              <a:off x="942976" y="4539893"/>
              <a:ext cx="358962" cy="20842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373">
              <a:extLst>
                <a:ext uri="{FF2B5EF4-FFF2-40B4-BE49-F238E27FC236}">
                  <a16:creationId xmlns:a16="http://schemas.microsoft.com/office/drawing/2014/main" id="{027F42CE-A4E4-8EC7-14B4-104C04B2263B}"/>
                </a:ext>
              </a:extLst>
            </p:cNvPr>
            <p:cNvSpPr txBox="1"/>
            <p:nvPr/>
          </p:nvSpPr>
          <p:spPr>
            <a:xfrm>
              <a:off x="1651570" y="4139276"/>
              <a:ext cx="1867917" cy="33855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latin typeface="+mj-lt"/>
                </a:rPr>
                <a:t>Reconstruction Loss</a:t>
              </a:r>
              <a:r>
                <a:rPr lang="en-US" altLang="zh-CN" sz="800" dirty="0">
                  <a:latin typeface="+mj-lt"/>
                </a:rPr>
                <a:t>: Distance between Interpolated frame and ground truth</a:t>
              </a:r>
              <a:endParaRPr lang="en-US" altLang="zh-CN" sz="8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1" name="连接符: 肘形 376">
              <a:extLst>
                <a:ext uri="{FF2B5EF4-FFF2-40B4-BE49-F238E27FC236}">
                  <a16:creationId xmlns:a16="http://schemas.microsoft.com/office/drawing/2014/main" id="{68733682-01E2-060A-8164-9E01807A2DAA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rot="5400000">
              <a:off x="1367237" y="4604993"/>
              <a:ext cx="215946" cy="549816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377">
              <a:extLst>
                <a:ext uri="{FF2B5EF4-FFF2-40B4-BE49-F238E27FC236}">
                  <a16:creationId xmlns:a16="http://schemas.microsoft.com/office/drawing/2014/main" id="{FB07D368-B817-F001-B847-34F3F436080F}"/>
                </a:ext>
              </a:extLst>
            </p:cNvPr>
            <p:cNvSpPr/>
            <p:nvPr/>
          </p:nvSpPr>
          <p:spPr>
            <a:xfrm>
              <a:off x="1570637" y="4563504"/>
              <a:ext cx="358962" cy="20842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378">
              <a:extLst>
                <a:ext uri="{FF2B5EF4-FFF2-40B4-BE49-F238E27FC236}">
                  <a16:creationId xmlns:a16="http://schemas.microsoft.com/office/drawing/2014/main" id="{C3B86B08-0209-97E6-7414-04D3AE65D9BB}"/>
                </a:ext>
              </a:extLst>
            </p:cNvPr>
            <p:cNvSpPr txBox="1"/>
            <p:nvPr/>
          </p:nvSpPr>
          <p:spPr>
            <a:xfrm>
              <a:off x="219075" y="4987874"/>
              <a:ext cx="1962454" cy="46166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" b="1" dirty="0">
                  <a:latin typeface="+mj-lt"/>
                </a:rPr>
                <a:t>Perceptual Loss</a:t>
              </a:r>
              <a:r>
                <a:rPr lang="en-US" altLang="zh-CN" sz="800" dirty="0">
                  <a:latin typeface="+mj-lt"/>
                </a:rPr>
                <a:t>: Makes the image sharper. </a:t>
              </a:r>
            </a:p>
            <a:p>
              <a:pPr algn="ctr"/>
              <a:r>
                <a:rPr lang="en-US" altLang="zh-CN" sz="800" dirty="0">
                  <a:latin typeface="+mj-lt"/>
                </a:rPr>
                <a:t>Empirically chosen from middle of one UNET layer. Idea from </a:t>
              </a:r>
              <a:r>
                <a:rPr lang="en-US" altLang="zh-CN" sz="800" dirty="0" err="1">
                  <a:latin typeface="+mj-lt"/>
                </a:rPr>
                <a:t>SepConv</a:t>
              </a:r>
              <a:r>
                <a:rPr lang="en-US" altLang="zh-CN" sz="800" dirty="0">
                  <a:latin typeface="+mj-lt"/>
                </a:rPr>
                <a:t> (1)</a:t>
              </a:r>
              <a:endParaRPr lang="en-US" altLang="zh-CN" sz="8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4" name="连接符: 肘形 384">
              <a:extLst>
                <a:ext uri="{FF2B5EF4-FFF2-40B4-BE49-F238E27FC236}">
                  <a16:creationId xmlns:a16="http://schemas.microsoft.com/office/drawing/2014/main" id="{072647EF-9460-0D89-84DE-6B30CAF0B7A8}"/>
                </a:ext>
              </a:extLst>
            </p:cNvPr>
            <p:cNvCxnSpPr>
              <a:cxnSpLocks/>
              <a:stCxn id="15" idx="2"/>
              <a:endCxn id="16" idx="1"/>
            </p:cNvCxnSpPr>
            <p:nvPr/>
          </p:nvCxnSpPr>
          <p:spPr>
            <a:xfrm rot="16200000" flipH="1">
              <a:off x="2742594" y="4384640"/>
              <a:ext cx="569573" cy="1295471"/>
            </a:xfrm>
            <a:prstGeom prst="bentConnector2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385">
              <a:extLst>
                <a:ext uri="{FF2B5EF4-FFF2-40B4-BE49-F238E27FC236}">
                  <a16:creationId xmlns:a16="http://schemas.microsoft.com/office/drawing/2014/main" id="{93C0732E-BD1B-3500-0E8B-006CC4118C04}"/>
                </a:ext>
              </a:extLst>
            </p:cNvPr>
            <p:cNvSpPr/>
            <p:nvPr/>
          </p:nvSpPr>
          <p:spPr>
            <a:xfrm>
              <a:off x="2174286" y="4539166"/>
              <a:ext cx="410717" cy="20842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386">
                  <a:extLst>
                    <a:ext uri="{FF2B5EF4-FFF2-40B4-BE49-F238E27FC236}">
                      <a16:creationId xmlns:a16="http://schemas.microsoft.com/office/drawing/2014/main" id="{FE5F38AD-0F9E-5F8C-55C3-60FCCCFEBCF5}"/>
                    </a:ext>
                  </a:extLst>
                </p:cNvPr>
                <p:cNvSpPr txBox="1"/>
                <p:nvPr/>
              </p:nvSpPr>
              <p:spPr>
                <a:xfrm>
                  <a:off x="3675116" y="5008937"/>
                  <a:ext cx="2690205" cy="616451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+mj-lt"/>
                    </a:rPr>
                    <a:t>Warp Loss</a:t>
                  </a:r>
                  <a:r>
                    <a:rPr lang="en-US" altLang="zh-CN" sz="800" dirty="0">
                      <a:latin typeface="+mj-lt"/>
                    </a:rPr>
                    <a:t>: Distance between original frame and warping result </a:t>
                  </a:r>
                  <a14:m>
                    <m:oMath xmlns:m="http://schemas.openxmlformats.org/officeDocument/2006/math">
                      <m:r>
                        <a:rPr lang="en-US" altLang="zh-CN" sz="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  <m:t>01,10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sz="800" dirty="0">
                      <a:solidFill>
                        <a:schemeClr val="tx1"/>
                      </a:solidFill>
                      <a:latin typeface="+mj-lt"/>
                    </a:rPr>
                    <a:t> , to regulate optical flow network; </a:t>
                  </a:r>
                </a:p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  <a:latin typeface="+mj-lt"/>
                    </a:rPr>
                    <a:t>Plus </a:t>
                  </a:r>
                  <a:r>
                    <a:rPr lang="en-US" altLang="zh-CN" sz="800" dirty="0"/>
                    <a:t>distance between interpolated frame and warping result </a:t>
                  </a:r>
                  <a14:m>
                    <m:oMath xmlns:m="http://schemas.openxmlformats.org/officeDocument/2006/math">
                      <m:r>
                        <a:rPr lang="en-US" altLang="zh-CN" sz="8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sz="800" dirty="0"/>
                    <a:t> , to regulate optical flow compensation; </a:t>
                  </a:r>
                  <a:endParaRPr lang="zh-CN" altLang="en-US" sz="800" dirty="0"/>
                </a:p>
              </p:txBody>
            </p:sp>
          </mc:Choice>
          <mc:Fallback xmlns="">
            <p:sp>
              <p:nvSpPr>
                <p:cNvPr id="387" name="文本框 386">
                  <a:extLst>
                    <a:ext uri="{FF2B5EF4-FFF2-40B4-BE49-F238E27FC236}">
                      <a16:creationId xmlns:a16="http://schemas.microsoft.com/office/drawing/2014/main" id="{76BF95A4-33EC-49FF-A532-795F3A74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116" y="5008937"/>
                  <a:ext cx="2690205" cy="616451"/>
                </a:xfrm>
                <a:prstGeom prst="rect">
                  <a:avLst/>
                </a:prstGeom>
                <a:blipFill>
                  <a:blip r:embed="rId30"/>
                  <a:stretch>
                    <a:fillRect b="-971"/>
                  </a:stretch>
                </a:blipFill>
                <a:ln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连接符: 肘形 394">
              <a:extLst>
                <a:ext uri="{FF2B5EF4-FFF2-40B4-BE49-F238E27FC236}">
                  <a16:creationId xmlns:a16="http://schemas.microsoft.com/office/drawing/2014/main" id="{67B63EEF-046B-FCF3-A066-26E24F1EF47C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 flipV="1">
              <a:off x="3212323" y="4652663"/>
              <a:ext cx="528436" cy="2746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395">
              <a:extLst>
                <a:ext uri="{FF2B5EF4-FFF2-40B4-BE49-F238E27FC236}">
                  <a16:creationId xmlns:a16="http://schemas.microsoft.com/office/drawing/2014/main" id="{4CBB0586-7F58-74F8-C0E9-9AE6AAF94184}"/>
                </a:ext>
              </a:extLst>
            </p:cNvPr>
            <p:cNvSpPr/>
            <p:nvPr/>
          </p:nvSpPr>
          <p:spPr>
            <a:xfrm>
              <a:off x="2853361" y="4551197"/>
              <a:ext cx="358962" cy="20842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396">
                  <a:extLst>
                    <a:ext uri="{FF2B5EF4-FFF2-40B4-BE49-F238E27FC236}">
                      <a16:creationId xmlns:a16="http://schemas.microsoft.com/office/drawing/2014/main" id="{29155F60-CC52-6FD7-B535-902E5B5E4BEA}"/>
                    </a:ext>
                  </a:extLst>
                </p:cNvPr>
                <p:cNvSpPr txBox="1"/>
                <p:nvPr/>
              </p:nvSpPr>
              <p:spPr>
                <a:xfrm>
                  <a:off x="3740759" y="4483386"/>
                  <a:ext cx="3682624" cy="338554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800" b="1" dirty="0">
                      <a:latin typeface="+mj-lt"/>
                    </a:rPr>
                    <a:t>Smoothness Loss</a:t>
                  </a:r>
                  <a:r>
                    <a:rPr lang="en-US" altLang="zh-CN" sz="800" dirty="0">
                      <a:latin typeface="+mj-lt"/>
                    </a:rPr>
                    <a:t>: Total variation of optical flow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CN" sz="800" dirty="0">
                      <a:latin typeface="+mj-lt"/>
                    </a:rPr>
                    <a:t>. </a:t>
                  </a:r>
                  <a:r>
                    <a:rPr lang="en-US" altLang="zh-CN" sz="800" dirty="0"/>
                    <a:t>Regulate flow compensation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CN" sz="800" dirty="0">
                      <a:latin typeface="+mj-lt"/>
                    </a:rPr>
                    <a:t> </a:t>
                  </a:r>
                </a:p>
                <a:p>
                  <a:pPr algn="ctr"/>
                  <a:r>
                    <a:rPr lang="en-US" altLang="zh-CN" sz="800" dirty="0">
                      <a:latin typeface="+mj-lt"/>
                    </a:rPr>
                    <a:t>To make flow does not change dramatically.  Idea from DVF (2)</a:t>
                  </a:r>
                  <a:endParaRPr lang="en-US" altLang="zh-CN" sz="8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207BEA6B-AA03-4C1A-A897-9519AFE72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0759" y="4483386"/>
                  <a:ext cx="3682624" cy="338554"/>
                </a:xfrm>
                <a:prstGeom prst="rect">
                  <a:avLst/>
                </a:prstGeom>
                <a:blipFill>
                  <a:blip r:embed="rId31"/>
                  <a:stretch>
                    <a:fillRect b="-5263"/>
                  </a:stretch>
                </a:blipFill>
                <a:ln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图片 420">
            <a:extLst>
              <a:ext uri="{FF2B5EF4-FFF2-40B4-BE49-F238E27FC236}">
                <a16:creationId xmlns:a16="http://schemas.microsoft.com/office/drawing/2014/main" id="{CB93827B-009F-C696-9B44-8E3805BECD6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10406" y="4250989"/>
            <a:ext cx="948703" cy="358467"/>
          </a:xfrm>
          <a:prstGeom prst="rect">
            <a:avLst/>
          </a:prstGeom>
        </p:spPr>
      </p:pic>
      <p:pic>
        <p:nvPicPr>
          <p:cNvPr id="21" name="图片 424">
            <a:extLst>
              <a:ext uri="{FF2B5EF4-FFF2-40B4-BE49-F238E27FC236}">
                <a16:creationId xmlns:a16="http://schemas.microsoft.com/office/drawing/2014/main" id="{D793A50E-154A-3DD8-8499-E73A75EDB81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724186" y="5304544"/>
            <a:ext cx="2012205" cy="463241"/>
          </a:xfrm>
          <a:prstGeom prst="rect">
            <a:avLst/>
          </a:prstGeom>
        </p:spPr>
      </p:pic>
      <p:pic>
        <p:nvPicPr>
          <p:cNvPr id="22" name="图片 432">
            <a:extLst>
              <a:ext uri="{FF2B5EF4-FFF2-40B4-BE49-F238E27FC236}">
                <a16:creationId xmlns:a16="http://schemas.microsoft.com/office/drawing/2014/main" id="{483F41CF-4912-1AD9-30DE-D9904E9A08C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14938" y="5288741"/>
            <a:ext cx="349144" cy="126007"/>
          </a:xfrm>
          <a:prstGeom prst="rect">
            <a:avLst/>
          </a:prstGeom>
        </p:spPr>
      </p:pic>
      <p:pic>
        <p:nvPicPr>
          <p:cNvPr id="23" name="图片 435">
            <a:extLst>
              <a:ext uri="{FF2B5EF4-FFF2-40B4-BE49-F238E27FC236}">
                <a16:creationId xmlns:a16="http://schemas.microsoft.com/office/drawing/2014/main" id="{57371C41-8FA9-1E9F-BF01-335272ED845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371160" y="5577044"/>
            <a:ext cx="159821" cy="134250"/>
          </a:xfrm>
          <a:prstGeom prst="rect">
            <a:avLst/>
          </a:prstGeom>
        </p:spPr>
      </p:pic>
      <p:pic>
        <p:nvPicPr>
          <p:cNvPr id="24" name="图片 436">
            <a:extLst>
              <a:ext uri="{FF2B5EF4-FFF2-40B4-BE49-F238E27FC236}">
                <a16:creationId xmlns:a16="http://schemas.microsoft.com/office/drawing/2014/main" id="{F7E23B42-5520-15F1-C398-E5CA34D8AEE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436701" y="4653253"/>
            <a:ext cx="160848" cy="135113"/>
          </a:xfrm>
          <a:prstGeom prst="rect">
            <a:avLst/>
          </a:prstGeom>
        </p:spPr>
      </p:pic>
      <p:pic>
        <p:nvPicPr>
          <p:cNvPr id="25" name="图片 439">
            <a:extLst>
              <a:ext uri="{FF2B5EF4-FFF2-40B4-BE49-F238E27FC236}">
                <a16:creationId xmlns:a16="http://schemas.microsoft.com/office/drawing/2014/main" id="{B8B2234B-8BD1-F79F-7AB4-F15C4A7110E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542585" y="4815714"/>
            <a:ext cx="1241397" cy="245012"/>
          </a:xfrm>
          <a:prstGeom prst="rect">
            <a:avLst/>
          </a:prstGeom>
        </p:spPr>
      </p:pic>
      <p:sp>
        <p:nvSpPr>
          <p:cNvPr id="26" name="矩形 121">
            <a:extLst>
              <a:ext uri="{FF2B5EF4-FFF2-40B4-BE49-F238E27FC236}">
                <a16:creationId xmlns:a16="http://schemas.microsoft.com/office/drawing/2014/main" id="{5DAAF123-6766-DBFE-1DD5-3CEE52079FAD}"/>
              </a:ext>
            </a:extLst>
          </p:cNvPr>
          <p:cNvSpPr/>
          <p:nvPr/>
        </p:nvSpPr>
        <p:spPr>
          <a:xfrm>
            <a:off x="226659" y="4234352"/>
            <a:ext cx="8549360" cy="159317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354">
            <a:extLst>
              <a:ext uri="{FF2B5EF4-FFF2-40B4-BE49-F238E27FC236}">
                <a16:creationId xmlns:a16="http://schemas.microsoft.com/office/drawing/2014/main" id="{AD61C8C0-A26B-AA13-D192-7A06268AA39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216650" y="3510463"/>
            <a:ext cx="2900596" cy="532326"/>
          </a:xfrm>
          <a:prstGeom prst="rect">
            <a:avLst/>
          </a:prstGeom>
        </p:spPr>
      </p:pic>
      <p:pic>
        <p:nvPicPr>
          <p:cNvPr id="31" name="图片 361">
            <a:extLst>
              <a:ext uri="{FF2B5EF4-FFF2-40B4-BE49-F238E27FC236}">
                <a16:creationId xmlns:a16="http://schemas.microsoft.com/office/drawing/2014/main" id="{F427B963-8B3E-1539-D735-F1F9058B179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972091" y="4024924"/>
            <a:ext cx="1566863" cy="1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99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连接符: 肘形 294">
            <a:extLst>
              <a:ext uri="{FF2B5EF4-FFF2-40B4-BE49-F238E27FC236}">
                <a16:creationId xmlns:a16="http://schemas.microsoft.com/office/drawing/2014/main" id="{D71EE7A9-E728-4667-8DBF-0665121D52CF}"/>
              </a:ext>
            </a:extLst>
          </p:cNvPr>
          <p:cNvCxnSpPr>
            <a:cxnSpLocks/>
            <a:stCxn id="230" idx="3"/>
            <a:endCxn id="192" idx="0"/>
          </p:cNvCxnSpPr>
          <p:nvPr/>
        </p:nvCxnSpPr>
        <p:spPr>
          <a:xfrm>
            <a:off x="6829455" y="3247091"/>
            <a:ext cx="1307626" cy="456409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连接符: 肘形 298">
            <a:extLst>
              <a:ext uri="{FF2B5EF4-FFF2-40B4-BE49-F238E27FC236}">
                <a16:creationId xmlns:a16="http://schemas.microsoft.com/office/drawing/2014/main" id="{32CA410D-E6A0-425E-8F85-04C428439689}"/>
              </a:ext>
            </a:extLst>
          </p:cNvPr>
          <p:cNvCxnSpPr>
            <a:cxnSpLocks/>
            <a:stCxn id="258" idx="3"/>
            <a:endCxn id="192" idx="2"/>
          </p:cNvCxnSpPr>
          <p:nvPr/>
        </p:nvCxnSpPr>
        <p:spPr>
          <a:xfrm flipV="1">
            <a:off x="6829454" y="3980499"/>
            <a:ext cx="1307627" cy="412210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3442440-679F-4628-B0A9-86EB75893DDB}"/>
                  </a:ext>
                </a:extLst>
              </p:cNvPr>
              <p:cNvSpPr/>
              <p:nvPr/>
            </p:nvSpPr>
            <p:spPr>
              <a:xfrm>
                <a:off x="769471" y="3406455"/>
                <a:ext cx="255494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3442440-679F-4628-B0A9-86EB75893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71" y="3406455"/>
                <a:ext cx="255494" cy="19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341833C0-60F7-40D8-87DD-DA15CAF0FDF3}"/>
              </a:ext>
            </a:extLst>
          </p:cNvPr>
          <p:cNvCxnSpPr>
            <a:cxnSpLocks/>
            <a:stCxn id="78" idx="3"/>
            <a:endCxn id="85" idx="1"/>
          </p:cNvCxnSpPr>
          <p:nvPr/>
        </p:nvCxnSpPr>
        <p:spPr>
          <a:xfrm>
            <a:off x="1024965" y="3504880"/>
            <a:ext cx="7576098" cy="332602"/>
          </a:xfrm>
          <a:prstGeom prst="bentConnector3">
            <a:avLst>
              <a:gd name="adj1" fmla="val 55784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138B1D34-6234-4967-81D3-37A82AD2C1F8}"/>
              </a:ext>
            </a:extLst>
          </p:cNvPr>
          <p:cNvCxnSpPr>
            <a:cxnSpLocks/>
            <a:stCxn id="82" idx="3"/>
            <a:endCxn id="85" idx="1"/>
          </p:cNvCxnSpPr>
          <p:nvPr/>
        </p:nvCxnSpPr>
        <p:spPr>
          <a:xfrm flipV="1">
            <a:off x="1024966" y="3837482"/>
            <a:ext cx="7576097" cy="238384"/>
          </a:xfrm>
          <a:prstGeom prst="bentConnector3">
            <a:avLst>
              <a:gd name="adj1" fmla="val 5569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A0734FB-31B9-4590-8E4E-8E259D08220B}"/>
                  </a:ext>
                </a:extLst>
              </p:cNvPr>
              <p:cNvSpPr/>
              <p:nvPr/>
            </p:nvSpPr>
            <p:spPr>
              <a:xfrm>
                <a:off x="769472" y="3977441"/>
                <a:ext cx="255494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5A0734FB-31B9-4590-8E4E-8E259D082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72" y="3977441"/>
                <a:ext cx="255494" cy="196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23E9EDC-12F0-4488-B1E0-FA4FFD68705C}"/>
                  </a:ext>
                </a:extLst>
              </p:cNvPr>
              <p:cNvSpPr/>
              <p:nvPr/>
            </p:nvSpPr>
            <p:spPr>
              <a:xfrm>
                <a:off x="8601063" y="3739057"/>
                <a:ext cx="255494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23E9EDC-12F0-4488-B1E0-FA4FFD687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063" y="3739057"/>
                <a:ext cx="255494" cy="196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>
            <a:extLst>
              <a:ext uri="{FF2B5EF4-FFF2-40B4-BE49-F238E27FC236}">
                <a16:creationId xmlns:a16="http://schemas.microsoft.com/office/drawing/2014/main" id="{71B3EDA7-021A-4FE0-AC70-0C54D7C2005E}"/>
              </a:ext>
            </a:extLst>
          </p:cNvPr>
          <p:cNvSpPr txBox="1"/>
          <p:nvPr/>
        </p:nvSpPr>
        <p:spPr>
          <a:xfrm>
            <a:off x="8404994" y="3930262"/>
            <a:ext cx="724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/>
              <a:t>Interpolated Frame</a:t>
            </a:r>
            <a:endParaRPr lang="zh-CN" altLang="en-US" sz="8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833CC89F-C99B-4EBC-9C79-AD033712AF15}"/>
              </a:ext>
            </a:extLst>
          </p:cNvPr>
          <p:cNvSpPr/>
          <p:nvPr/>
        </p:nvSpPr>
        <p:spPr>
          <a:xfrm>
            <a:off x="1315445" y="3366794"/>
            <a:ext cx="703262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pwc</a:t>
            </a:r>
            <a:r>
              <a:rPr lang="en-US" altLang="zh-CN" sz="1200" dirty="0"/>
              <a:t>-net</a:t>
            </a:r>
            <a:endParaRPr lang="zh-CN" altLang="en-US" sz="12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7B288C6-23C5-4FC1-9CB8-D4BB7ED26835}"/>
              </a:ext>
            </a:extLst>
          </p:cNvPr>
          <p:cNvSpPr/>
          <p:nvPr/>
        </p:nvSpPr>
        <p:spPr>
          <a:xfrm>
            <a:off x="1319439" y="3937367"/>
            <a:ext cx="699268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pwc</a:t>
            </a:r>
            <a:r>
              <a:rPr lang="en-US" altLang="zh-CN" sz="1200" dirty="0"/>
              <a:t>-net</a:t>
            </a:r>
            <a:endParaRPr lang="zh-CN" altLang="en-US" sz="1200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1108EDE-644B-4E31-B36F-EE53F39DC5FB}"/>
              </a:ext>
            </a:extLst>
          </p:cNvPr>
          <p:cNvCxnSpPr>
            <a:cxnSpLocks/>
            <a:stCxn id="82" idx="3"/>
            <a:endCxn id="88" idx="1"/>
          </p:cNvCxnSpPr>
          <p:nvPr/>
        </p:nvCxnSpPr>
        <p:spPr>
          <a:xfrm flipV="1">
            <a:off x="1024966" y="3505294"/>
            <a:ext cx="290479" cy="570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B68A6FD-7FCF-409A-A979-DD297F585CC4}"/>
              </a:ext>
            </a:extLst>
          </p:cNvPr>
          <p:cNvCxnSpPr>
            <a:cxnSpLocks/>
            <a:stCxn id="78" idx="3"/>
            <a:endCxn id="89" idx="1"/>
          </p:cNvCxnSpPr>
          <p:nvPr/>
        </p:nvCxnSpPr>
        <p:spPr>
          <a:xfrm>
            <a:off x="1024965" y="3504880"/>
            <a:ext cx="294474" cy="570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DD51E35-18BE-48EC-8756-A384F95F78C8}"/>
              </a:ext>
            </a:extLst>
          </p:cNvPr>
          <p:cNvCxnSpPr>
            <a:cxnSpLocks/>
            <a:stCxn id="78" idx="3"/>
            <a:endCxn id="88" idx="1"/>
          </p:cNvCxnSpPr>
          <p:nvPr/>
        </p:nvCxnSpPr>
        <p:spPr>
          <a:xfrm>
            <a:off x="1024965" y="3504880"/>
            <a:ext cx="290480" cy="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74750219-D241-4AD4-AAD1-22714D4BA62C}"/>
              </a:ext>
            </a:extLst>
          </p:cNvPr>
          <p:cNvCxnSpPr>
            <a:cxnSpLocks/>
            <a:stCxn id="82" idx="3"/>
            <a:endCxn id="89" idx="1"/>
          </p:cNvCxnSpPr>
          <p:nvPr/>
        </p:nvCxnSpPr>
        <p:spPr>
          <a:xfrm>
            <a:off x="1024966" y="4075866"/>
            <a:ext cx="29447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EDA989D-1368-4298-85D5-8B485442311C}"/>
                  </a:ext>
                </a:extLst>
              </p:cNvPr>
              <p:cNvSpPr/>
              <p:nvPr/>
            </p:nvSpPr>
            <p:spPr>
              <a:xfrm>
                <a:off x="2193999" y="3406455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EDA989D-1368-4298-85D5-8B4854423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99" y="3406455"/>
                <a:ext cx="306199" cy="196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85984B6-3793-4B7A-B91E-7D571A03CF98}"/>
                  </a:ext>
                </a:extLst>
              </p:cNvPr>
              <p:cNvSpPr/>
              <p:nvPr/>
            </p:nvSpPr>
            <p:spPr>
              <a:xfrm>
                <a:off x="2193999" y="3977439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85984B6-3793-4B7A-B91E-7D571A03C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99" y="3977439"/>
                <a:ext cx="306199" cy="1968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A28C379-8B16-4801-8088-BE59754CD877}"/>
              </a:ext>
            </a:extLst>
          </p:cNvPr>
          <p:cNvCxnSpPr>
            <a:cxnSpLocks/>
            <a:stCxn id="88" idx="3"/>
            <a:endCxn id="95" idx="1"/>
          </p:cNvCxnSpPr>
          <p:nvPr/>
        </p:nvCxnSpPr>
        <p:spPr>
          <a:xfrm flipV="1">
            <a:off x="2018707" y="3504880"/>
            <a:ext cx="175292" cy="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9DB8CADC-CE27-404B-B434-3FF6D6B74D4C}"/>
              </a:ext>
            </a:extLst>
          </p:cNvPr>
          <p:cNvCxnSpPr>
            <a:cxnSpLocks/>
            <a:stCxn id="89" idx="3"/>
            <a:endCxn id="96" idx="1"/>
          </p:cNvCxnSpPr>
          <p:nvPr/>
        </p:nvCxnSpPr>
        <p:spPr>
          <a:xfrm flipV="1">
            <a:off x="2018707" y="4075864"/>
            <a:ext cx="1752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73D935CC-5527-45A1-9AD8-62F1B38B1A78}"/>
              </a:ext>
            </a:extLst>
          </p:cNvPr>
          <p:cNvSpPr/>
          <p:nvPr/>
        </p:nvSpPr>
        <p:spPr>
          <a:xfrm>
            <a:off x="5686063" y="3698981"/>
            <a:ext cx="679356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UNet</a:t>
            </a:r>
            <a:endParaRPr lang="zh-CN" altLang="en-US" dirty="0"/>
          </a:p>
        </p:txBody>
      </p: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0982CEF3-5EE1-4554-A82E-D5C020249F16}"/>
              </a:ext>
            </a:extLst>
          </p:cNvPr>
          <p:cNvCxnSpPr>
            <a:cxnSpLocks/>
            <a:stCxn id="82" idx="2"/>
            <a:endCxn id="117" idx="2"/>
          </p:cNvCxnSpPr>
          <p:nvPr/>
        </p:nvCxnSpPr>
        <p:spPr>
          <a:xfrm rot="16200000" flipH="1">
            <a:off x="2835497" y="2236012"/>
            <a:ext cx="276668" cy="4153224"/>
          </a:xfrm>
          <a:prstGeom prst="bentConnector3">
            <a:avLst>
              <a:gd name="adj1" fmla="val 148199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1CBC31C0-A177-4BD0-AB8F-7906BC0380DA}"/>
              </a:ext>
            </a:extLst>
          </p:cNvPr>
          <p:cNvCxnSpPr>
            <a:cxnSpLocks/>
            <a:stCxn id="78" idx="0"/>
            <a:endCxn id="106" idx="0"/>
          </p:cNvCxnSpPr>
          <p:nvPr/>
        </p:nvCxnSpPr>
        <p:spPr>
          <a:xfrm rot="5400000" flipH="1" flipV="1">
            <a:off x="2828326" y="1220625"/>
            <a:ext cx="254722" cy="4116938"/>
          </a:xfrm>
          <a:prstGeom prst="bentConnector3">
            <a:avLst>
              <a:gd name="adj1" fmla="val 148612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8550708E-A0F4-4A35-8A03-1C8EF4964561}"/>
              </a:ext>
            </a:extLst>
          </p:cNvPr>
          <p:cNvCxnSpPr>
            <a:cxnSpLocks/>
            <a:stCxn id="78" idx="0"/>
            <a:endCxn id="99" idx="0"/>
          </p:cNvCxnSpPr>
          <p:nvPr/>
        </p:nvCxnSpPr>
        <p:spPr>
          <a:xfrm rot="16200000" flipH="1">
            <a:off x="3315216" y="988457"/>
            <a:ext cx="292526" cy="5128523"/>
          </a:xfrm>
          <a:prstGeom prst="bentConnector3">
            <a:avLst>
              <a:gd name="adj1" fmla="val -128074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14217C8C-E1A6-4D2C-BE9A-7B72B8DB8079}"/>
              </a:ext>
            </a:extLst>
          </p:cNvPr>
          <p:cNvCxnSpPr>
            <a:cxnSpLocks/>
            <a:stCxn id="117" idx="3"/>
            <a:endCxn id="99" idx="2"/>
          </p:cNvCxnSpPr>
          <p:nvPr/>
        </p:nvCxnSpPr>
        <p:spPr>
          <a:xfrm flipV="1">
            <a:off x="5475771" y="3975980"/>
            <a:ext cx="549970" cy="374837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连接符: 肘形 103">
            <a:extLst>
              <a:ext uri="{FF2B5EF4-FFF2-40B4-BE49-F238E27FC236}">
                <a16:creationId xmlns:a16="http://schemas.microsoft.com/office/drawing/2014/main" id="{DFEAC250-034C-460B-9996-0158366DD89E}"/>
              </a:ext>
            </a:extLst>
          </p:cNvPr>
          <p:cNvCxnSpPr>
            <a:cxnSpLocks/>
            <a:stCxn id="96" idx="3"/>
            <a:endCxn id="117" idx="0"/>
          </p:cNvCxnSpPr>
          <p:nvPr/>
        </p:nvCxnSpPr>
        <p:spPr>
          <a:xfrm>
            <a:off x="2500198" y="4075864"/>
            <a:ext cx="2550245" cy="174812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996B45F6-491C-470E-AC37-0D61E696F2B1}"/>
              </a:ext>
            </a:extLst>
          </p:cNvPr>
          <p:cNvCxnSpPr>
            <a:cxnSpLocks/>
            <a:stCxn id="95" idx="3"/>
            <a:endCxn id="106" idx="2"/>
          </p:cNvCxnSpPr>
          <p:nvPr/>
        </p:nvCxnSpPr>
        <p:spPr>
          <a:xfrm flipV="1">
            <a:off x="2500198" y="3352015"/>
            <a:ext cx="2513958" cy="152865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2560EC19-2075-4823-BC3B-D6315E13DB97}"/>
              </a:ext>
            </a:extLst>
          </p:cNvPr>
          <p:cNvSpPr/>
          <p:nvPr/>
        </p:nvSpPr>
        <p:spPr>
          <a:xfrm>
            <a:off x="4588828" y="3151733"/>
            <a:ext cx="850656" cy="2002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Back Warp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741E3F38-9340-4C72-8CDE-1E203C9F94C3}"/>
                  </a:ext>
                </a:extLst>
              </p:cNvPr>
              <p:cNvSpPr/>
              <p:nvPr/>
            </p:nvSpPr>
            <p:spPr>
              <a:xfrm>
                <a:off x="5532964" y="3146901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741E3F38-9340-4C72-8CDE-1E203C9F9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964" y="3146901"/>
                <a:ext cx="306199" cy="1968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0DA0C38-1411-45B9-BE73-81B8E6D8047D}"/>
                  </a:ext>
                </a:extLst>
              </p:cNvPr>
              <p:cNvSpPr/>
              <p:nvPr/>
            </p:nvSpPr>
            <p:spPr>
              <a:xfrm>
                <a:off x="3270336" y="3406454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0DA0C38-1411-45B9-BE73-81B8E6D80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36" y="3406454"/>
                <a:ext cx="306199" cy="1968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4A2DE64-120D-4307-B053-92947D6E1789}"/>
                  </a:ext>
                </a:extLst>
              </p:cNvPr>
              <p:cNvSpPr/>
              <p:nvPr/>
            </p:nvSpPr>
            <p:spPr>
              <a:xfrm>
                <a:off x="3279212" y="3958670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D4A2DE64-120D-4307-B053-92947D6E1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12" y="3958670"/>
                <a:ext cx="306199" cy="1968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F8A6067F-AF60-4454-A88B-6401ABAFB839}"/>
                  </a:ext>
                </a:extLst>
              </p:cNvPr>
              <p:cNvSpPr/>
              <p:nvPr/>
            </p:nvSpPr>
            <p:spPr>
              <a:xfrm>
                <a:off x="5550287" y="4250676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F8A6067F-AF60-4454-A88B-6401ABAFB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87" y="4250676"/>
                <a:ext cx="306199" cy="1968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矩形 110">
            <a:extLst>
              <a:ext uri="{FF2B5EF4-FFF2-40B4-BE49-F238E27FC236}">
                <a16:creationId xmlns:a16="http://schemas.microsoft.com/office/drawing/2014/main" id="{9A1A8998-88AB-46B7-B421-7C20357D3EDC}"/>
              </a:ext>
            </a:extLst>
          </p:cNvPr>
          <p:cNvSpPr/>
          <p:nvPr/>
        </p:nvSpPr>
        <p:spPr>
          <a:xfrm>
            <a:off x="2596572" y="3326801"/>
            <a:ext cx="608978" cy="3598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Quadratic Prediction</a:t>
            </a:r>
            <a:endParaRPr lang="zh-CN" altLang="en-US" sz="800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D02A0B8-A5FB-4930-A011-6078199C4AF8}"/>
              </a:ext>
            </a:extLst>
          </p:cNvPr>
          <p:cNvSpPr/>
          <p:nvPr/>
        </p:nvSpPr>
        <p:spPr>
          <a:xfrm>
            <a:off x="647515" y="2589347"/>
            <a:ext cx="1899727" cy="253934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199737D2-E020-44E4-A0D4-F591F75B67FC}"/>
              </a:ext>
            </a:extLst>
          </p:cNvPr>
          <p:cNvSpPr/>
          <p:nvPr/>
        </p:nvSpPr>
        <p:spPr>
          <a:xfrm>
            <a:off x="2580553" y="2589348"/>
            <a:ext cx="6517221" cy="230894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518EDCE-D979-464F-AFCD-FE34AC7DA501}"/>
              </a:ext>
            </a:extLst>
          </p:cNvPr>
          <p:cNvSpPr txBox="1"/>
          <p:nvPr/>
        </p:nvSpPr>
        <p:spPr>
          <a:xfrm>
            <a:off x="-18343" y="2872813"/>
            <a:ext cx="1025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Motion Estimation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9947176-1D12-43BC-B797-D7D56A9F4342}"/>
              </a:ext>
            </a:extLst>
          </p:cNvPr>
          <p:cNvSpPr txBox="1"/>
          <p:nvPr/>
        </p:nvSpPr>
        <p:spPr>
          <a:xfrm>
            <a:off x="8179414" y="4651285"/>
            <a:ext cx="1018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Interpolation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74BB696-902D-498F-9008-C8B1372308BE}"/>
              </a:ext>
            </a:extLst>
          </p:cNvPr>
          <p:cNvSpPr/>
          <p:nvPr/>
        </p:nvSpPr>
        <p:spPr>
          <a:xfrm>
            <a:off x="4625115" y="4250676"/>
            <a:ext cx="850656" cy="2002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Back Warp</a:t>
            </a:r>
            <a:endParaRPr lang="zh-CN" altLang="en-US" sz="1200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56AEAB8-9882-4B65-A9A5-D9F2F0F8D1AA}"/>
              </a:ext>
            </a:extLst>
          </p:cNvPr>
          <p:cNvSpPr/>
          <p:nvPr/>
        </p:nvSpPr>
        <p:spPr>
          <a:xfrm>
            <a:off x="2597474" y="3276711"/>
            <a:ext cx="1069365" cy="11009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0" name="连接符: 肘形 129">
            <a:extLst>
              <a:ext uri="{FF2B5EF4-FFF2-40B4-BE49-F238E27FC236}">
                <a16:creationId xmlns:a16="http://schemas.microsoft.com/office/drawing/2014/main" id="{29D85792-A308-4CE1-AC65-3CA5FF5E708C}"/>
              </a:ext>
            </a:extLst>
          </p:cNvPr>
          <p:cNvCxnSpPr>
            <a:cxnSpLocks/>
            <a:stCxn id="128" idx="0"/>
            <a:endCxn id="129" idx="2"/>
          </p:cNvCxnSpPr>
          <p:nvPr/>
        </p:nvCxnSpPr>
        <p:spPr>
          <a:xfrm rot="5400000" flipH="1" flipV="1">
            <a:off x="3474809" y="1875045"/>
            <a:ext cx="1059015" cy="1744318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8441A04E-9997-4D2F-8466-CCDCF3EF16A0}"/>
              </a:ext>
            </a:extLst>
          </p:cNvPr>
          <p:cNvSpPr txBox="1"/>
          <p:nvPr/>
        </p:nvSpPr>
        <p:spPr>
          <a:xfrm>
            <a:off x="4748889" y="2548086"/>
            <a:ext cx="957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Assume Quadratic Motion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D19AAED5-AD2A-4AF0-8CD9-552EA25C615F}"/>
              </a:ext>
            </a:extLst>
          </p:cNvPr>
          <p:cNvSpPr/>
          <p:nvPr/>
        </p:nvSpPr>
        <p:spPr>
          <a:xfrm>
            <a:off x="3882086" y="3362684"/>
            <a:ext cx="553355" cy="2814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Flow Reversal</a:t>
            </a:r>
            <a:endParaRPr lang="zh-CN" altLang="en-US" sz="800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F4456F8-9E5B-48C5-B9D1-5207C2690670}"/>
              </a:ext>
            </a:extLst>
          </p:cNvPr>
          <p:cNvSpPr/>
          <p:nvPr/>
        </p:nvSpPr>
        <p:spPr>
          <a:xfrm>
            <a:off x="3836130" y="3315530"/>
            <a:ext cx="625916" cy="9532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6" name="连接符: 肘形 145">
            <a:extLst>
              <a:ext uri="{FF2B5EF4-FFF2-40B4-BE49-F238E27FC236}">
                <a16:creationId xmlns:a16="http://schemas.microsoft.com/office/drawing/2014/main" id="{AC2336C5-ACA9-491E-A3AF-45CE9352B334}"/>
              </a:ext>
            </a:extLst>
          </p:cNvPr>
          <p:cNvCxnSpPr>
            <a:cxnSpLocks/>
            <a:stCxn id="145" idx="0"/>
            <a:endCxn id="155" idx="3"/>
          </p:cNvCxnSpPr>
          <p:nvPr/>
        </p:nvCxnSpPr>
        <p:spPr>
          <a:xfrm rot="16200000" flipV="1">
            <a:off x="3002359" y="2168800"/>
            <a:ext cx="1000726" cy="1292733"/>
          </a:xfrm>
          <a:prstGeom prst="bentConnector2">
            <a:avLst/>
          </a:prstGeom>
          <a:ln w="63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D7D6C77-4CD1-4ED7-85BA-B8D418B14330}"/>
                  </a:ext>
                </a:extLst>
              </p:cNvPr>
              <p:cNvSpPr txBox="1"/>
              <p:nvPr/>
            </p:nvSpPr>
            <p:spPr>
              <a:xfrm>
                <a:off x="633337" y="2114749"/>
                <a:ext cx="22230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+mj-lt"/>
                  </a:rPr>
                  <a:t>Flow reversal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0→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r>
                  <a:rPr lang="en-US" altLang="zh-CN" sz="800" dirty="0"/>
                  <a:t>Neighborhood-averaging Forward Warping </a:t>
                </a:r>
                <a:endParaRPr lang="zh-CN" altLang="en-US" sz="800" dirty="0"/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D7D6C77-4CD1-4ED7-85BA-B8D418B14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37" y="2114749"/>
                <a:ext cx="2223018" cy="400110"/>
              </a:xfrm>
              <a:prstGeom prst="rect">
                <a:avLst/>
              </a:prstGeom>
              <a:blipFill>
                <a:blip r:embed="rId12"/>
                <a:stretch>
                  <a:fillRect l="-274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FA18117C-8A3B-4D25-AC87-5DDF596B1236}"/>
                  </a:ext>
                </a:extLst>
              </p:cNvPr>
              <p:cNvSpPr/>
              <p:nvPr/>
            </p:nvSpPr>
            <p:spPr>
              <a:xfrm>
                <a:off x="4541164" y="3404997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FA18117C-8A3B-4D25-AC87-5DDF596B1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164" y="3404997"/>
                <a:ext cx="306199" cy="1968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91F13C0E-51B9-4C09-AEBE-28B5335E3660}"/>
                  </a:ext>
                </a:extLst>
              </p:cNvPr>
              <p:cNvSpPr/>
              <p:nvPr/>
            </p:nvSpPr>
            <p:spPr>
              <a:xfrm>
                <a:off x="4541164" y="3977046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91F13C0E-51B9-4C09-AEBE-28B5335E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164" y="3977046"/>
                <a:ext cx="306199" cy="1968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矩形 191">
            <a:extLst>
              <a:ext uri="{FF2B5EF4-FFF2-40B4-BE49-F238E27FC236}">
                <a16:creationId xmlns:a16="http://schemas.microsoft.com/office/drawing/2014/main" id="{181E7129-7D95-49E9-A307-6B4D8D330EAA}"/>
              </a:ext>
            </a:extLst>
          </p:cNvPr>
          <p:cNvSpPr/>
          <p:nvPr/>
        </p:nvSpPr>
        <p:spPr>
          <a:xfrm>
            <a:off x="7842862" y="3703500"/>
            <a:ext cx="588438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Fusion</a:t>
            </a:r>
            <a:endParaRPr lang="zh-CN" altLang="en-US" sz="1200" dirty="0"/>
          </a:p>
        </p:txBody>
      </p:sp>
      <p:cxnSp>
        <p:nvCxnSpPr>
          <p:cNvPr id="194" name="连接符: 肘形 193">
            <a:extLst>
              <a:ext uri="{FF2B5EF4-FFF2-40B4-BE49-F238E27FC236}">
                <a16:creationId xmlns:a16="http://schemas.microsoft.com/office/drawing/2014/main" id="{75718917-2675-4684-8811-AC6EA28DB43B}"/>
              </a:ext>
            </a:extLst>
          </p:cNvPr>
          <p:cNvCxnSpPr>
            <a:cxnSpLocks/>
            <a:stCxn id="99" idx="3"/>
            <a:endCxn id="192" idx="1"/>
          </p:cNvCxnSpPr>
          <p:nvPr/>
        </p:nvCxnSpPr>
        <p:spPr>
          <a:xfrm>
            <a:off x="6365419" y="3837481"/>
            <a:ext cx="1477443" cy="4519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连接符: 肘形 246">
            <a:extLst>
              <a:ext uri="{FF2B5EF4-FFF2-40B4-BE49-F238E27FC236}">
                <a16:creationId xmlns:a16="http://schemas.microsoft.com/office/drawing/2014/main" id="{9143D10C-A9EA-4E05-9F5A-2E5271A59BF9}"/>
              </a:ext>
            </a:extLst>
          </p:cNvPr>
          <p:cNvCxnSpPr>
            <a:cxnSpLocks/>
            <a:stCxn id="82" idx="2"/>
            <a:endCxn id="192" idx="2"/>
          </p:cNvCxnSpPr>
          <p:nvPr/>
        </p:nvCxnSpPr>
        <p:spPr>
          <a:xfrm rot="5400000" flipH="1" flipV="1">
            <a:off x="4420254" y="457464"/>
            <a:ext cx="193791" cy="7239862"/>
          </a:xfrm>
          <a:prstGeom prst="bentConnector3">
            <a:avLst>
              <a:gd name="adj1" fmla="val -208894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D66C0AFC-F0DB-4351-BE72-015237523C6C}"/>
                  </a:ext>
                </a:extLst>
              </p:cNvPr>
              <p:cNvSpPr/>
              <p:nvPr/>
            </p:nvSpPr>
            <p:spPr>
              <a:xfrm>
                <a:off x="6405472" y="3498400"/>
                <a:ext cx="543404" cy="1968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/>
                  <a:t>Offset </a:t>
                </a:r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zh-CN" altLang="en-US" sz="800" dirty="0"/>
              </a:p>
            </p:txBody>
          </p:sp>
        </mc:Choice>
        <mc:Fallback xmlns=""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D66C0AFC-F0DB-4351-BE72-015237523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472" y="3498400"/>
                <a:ext cx="543404" cy="1968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5" name="连接符: 肘形 254">
            <a:extLst>
              <a:ext uri="{FF2B5EF4-FFF2-40B4-BE49-F238E27FC236}">
                <a16:creationId xmlns:a16="http://schemas.microsoft.com/office/drawing/2014/main" id="{4012B42F-8A60-48D1-80DC-4C09B49250D5}"/>
              </a:ext>
            </a:extLst>
          </p:cNvPr>
          <p:cNvCxnSpPr>
            <a:cxnSpLocks/>
            <a:stCxn id="163" idx="3"/>
            <a:endCxn id="230" idx="1"/>
          </p:cNvCxnSpPr>
          <p:nvPr/>
        </p:nvCxnSpPr>
        <p:spPr>
          <a:xfrm flipV="1">
            <a:off x="4847363" y="3247091"/>
            <a:ext cx="1428737" cy="256331"/>
          </a:xfrm>
          <a:prstGeom prst="bentConnector3">
            <a:avLst>
              <a:gd name="adj1" fmla="val 89781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连接符: 肘形 258">
            <a:extLst>
              <a:ext uri="{FF2B5EF4-FFF2-40B4-BE49-F238E27FC236}">
                <a16:creationId xmlns:a16="http://schemas.microsoft.com/office/drawing/2014/main" id="{84C5256F-6D50-4055-92C6-C35E7FABAF66}"/>
              </a:ext>
            </a:extLst>
          </p:cNvPr>
          <p:cNvCxnSpPr>
            <a:cxnSpLocks/>
            <a:stCxn id="164" idx="3"/>
            <a:endCxn id="258" idx="1"/>
          </p:cNvCxnSpPr>
          <p:nvPr/>
        </p:nvCxnSpPr>
        <p:spPr>
          <a:xfrm>
            <a:off x="4847363" y="4075471"/>
            <a:ext cx="1428736" cy="317238"/>
          </a:xfrm>
          <a:prstGeom prst="bentConnector3">
            <a:avLst>
              <a:gd name="adj1" fmla="val 88777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连接符: 肘形 268">
            <a:extLst>
              <a:ext uri="{FF2B5EF4-FFF2-40B4-BE49-F238E27FC236}">
                <a16:creationId xmlns:a16="http://schemas.microsoft.com/office/drawing/2014/main" id="{6B92F93A-7A29-428E-93CA-E23718197F88}"/>
              </a:ext>
            </a:extLst>
          </p:cNvPr>
          <p:cNvCxnSpPr>
            <a:cxnSpLocks/>
            <a:stCxn id="99" idx="3"/>
            <a:endCxn id="253" idx="2"/>
          </p:cNvCxnSpPr>
          <p:nvPr/>
        </p:nvCxnSpPr>
        <p:spPr>
          <a:xfrm flipV="1">
            <a:off x="6365419" y="3695249"/>
            <a:ext cx="311755" cy="142232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连接符: 肘形 271">
            <a:extLst>
              <a:ext uri="{FF2B5EF4-FFF2-40B4-BE49-F238E27FC236}">
                <a16:creationId xmlns:a16="http://schemas.microsoft.com/office/drawing/2014/main" id="{78140194-7DB8-4A14-995A-41AF321C824E}"/>
              </a:ext>
            </a:extLst>
          </p:cNvPr>
          <p:cNvCxnSpPr>
            <a:cxnSpLocks/>
            <a:stCxn id="99" idx="3"/>
            <a:endCxn id="256" idx="0"/>
          </p:cNvCxnSpPr>
          <p:nvPr/>
        </p:nvCxnSpPr>
        <p:spPr>
          <a:xfrm>
            <a:off x="6365419" y="3837481"/>
            <a:ext cx="311265" cy="119529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连接符: 肘形 284">
            <a:extLst>
              <a:ext uri="{FF2B5EF4-FFF2-40B4-BE49-F238E27FC236}">
                <a16:creationId xmlns:a16="http://schemas.microsoft.com/office/drawing/2014/main" id="{C4211437-B345-4675-B118-63C0B974AF94}"/>
              </a:ext>
            </a:extLst>
          </p:cNvPr>
          <p:cNvCxnSpPr>
            <a:cxnSpLocks/>
            <a:stCxn id="78" idx="0"/>
            <a:endCxn id="192" idx="0"/>
          </p:cNvCxnSpPr>
          <p:nvPr/>
        </p:nvCxnSpPr>
        <p:spPr>
          <a:xfrm rot="16200000" flipH="1">
            <a:off x="4368626" y="-64954"/>
            <a:ext cx="297045" cy="7239863"/>
          </a:xfrm>
          <a:prstGeom prst="bentConnector3">
            <a:avLst>
              <a:gd name="adj1" fmla="val -12666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BEF00E78-6AFB-4634-A983-03E1703C0FB3}"/>
                  </a:ext>
                </a:extLst>
              </p:cNvPr>
              <p:cNvSpPr/>
              <p:nvPr/>
            </p:nvSpPr>
            <p:spPr>
              <a:xfrm>
                <a:off x="7381564" y="3153449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BEF00E78-6AFB-4634-A983-03E1703C0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564" y="3153449"/>
                <a:ext cx="306199" cy="1968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B405CDBD-A72D-4AA8-A7D6-5C0E32500A67}"/>
                  </a:ext>
                </a:extLst>
              </p:cNvPr>
              <p:cNvSpPr/>
              <p:nvPr/>
            </p:nvSpPr>
            <p:spPr>
              <a:xfrm>
                <a:off x="7381564" y="4316113"/>
                <a:ext cx="306199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B405CDBD-A72D-4AA8-A7D6-5C0E32500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564" y="4316113"/>
                <a:ext cx="306199" cy="19684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BDB40970-E4FE-41AE-A1E1-7D06A4928545}"/>
                  </a:ext>
                </a:extLst>
              </p:cNvPr>
              <p:cNvSpPr/>
              <p:nvPr/>
            </p:nvSpPr>
            <p:spPr>
              <a:xfrm>
                <a:off x="7153348" y="3708379"/>
                <a:ext cx="369351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BDB40970-E4FE-41AE-A1E1-7D06A4928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348" y="3708379"/>
                <a:ext cx="369351" cy="1968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矩形 310">
            <a:extLst>
              <a:ext uri="{FF2B5EF4-FFF2-40B4-BE49-F238E27FC236}">
                <a16:creationId xmlns:a16="http://schemas.microsoft.com/office/drawing/2014/main" id="{4F290319-1F78-4179-B1EE-CB285162DB5C}"/>
              </a:ext>
            </a:extLst>
          </p:cNvPr>
          <p:cNvSpPr/>
          <p:nvPr/>
        </p:nvSpPr>
        <p:spPr>
          <a:xfrm>
            <a:off x="6071697" y="3070077"/>
            <a:ext cx="1698929" cy="6334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2" name="连接符: 肘形 311">
            <a:extLst>
              <a:ext uri="{FF2B5EF4-FFF2-40B4-BE49-F238E27FC236}">
                <a16:creationId xmlns:a16="http://schemas.microsoft.com/office/drawing/2014/main" id="{36358E10-5E96-4F06-9860-21C1F69C8286}"/>
              </a:ext>
            </a:extLst>
          </p:cNvPr>
          <p:cNvCxnSpPr>
            <a:cxnSpLocks/>
            <a:stCxn id="311" idx="0"/>
            <a:endCxn id="322" idx="1"/>
          </p:cNvCxnSpPr>
          <p:nvPr/>
        </p:nvCxnSpPr>
        <p:spPr>
          <a:xfrm rot="16200000" flipV="1">
            <a:off x="6150911" y="2299825"/>
            <a:ext cx="1279987" cy="260517"/>
          </a:xfrm>
          <a:prstGeom prst="bentConnector4">
            <a:avLst>
              <a:gd name="adj1" fmla="val 40983"/>
              <a:gd name="adj2" fmla="val 196884"/>
            </a:avLst>
          </a:prstGeom>
          <a:ln w="63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文本框 321">
            <a:extLst>
              <a:ext uri="{FF2B5EF4-FFF2-40B4-BE49-F238E27FC236}">
                <a16:creationId xmlns:a16="http://schemas.microsoft.com/office/drawing/2014/main" id="{1C073C15-6433-4761-A0D3-AE9DC8D10118}"/>
              </a:ext>
            </a:extLst>
          </p:cNvPr>
          <p:cNvSpPr txBox="1"/>
          <p:nvPr/>
        </p:nvSpPr>
        <p:spPr>
          <a:xfrm>
            <a:off x="6660645" y="1559257"/>
            <a:ext cx="244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j-lt"/>
              </a:rPr>
              <a:t>Compensate </a:t>
            </a:r>
            <a:r>
              <a:rPr lang="en-US" altLang="zh-CN" sz="1200" b="1" dirty="0">
                <a:solidFill>
                  <a:srgbClr val="FF0000"/>
                </a:solidFill>
                <a:latin typeface="+mj-lt"/>
              </a:rPr>
              <a:t>errors</a:t>
            </a:r>
            <a:r>
              <a:rPr lang="en-US" altLang="zh-CN" sz="1200" dirty="0">
                <a:latin typeface="+mj-lt"/>
              </a:rPr>
              <a:t> from </a:t>
            </a:r>
            <a:r>
              <a:rPr lang="en-US" altLang="zh-CN" sz="1200" dirty="0">
                <a:solidFill>
                  <a:srgbClr val="FF0000"/>
                </a:solidFill>
                <a:latin typeface="+mj-lt"/>
              </a:rPr>
              <a:t>flow network and flow reversal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AD83305D-9648-4E57-B189-C8E941B599A0}"/>
              </a:ext>
            </a:extLst>
          </p:cNvPr>
          <p:cNvSpPr txBox="1"/>
          <p:nvPr/>
        </p:nvSpPr>
        <p:spPr>
          <a:xfrm>
            <a:off x="0" y="-639"/>
            <a:ext cx="7032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2019 AIM- VTSR Winner</a:t>
            </a:r>
            <a:endParaRPr lang="zh-CN" altLang="en-US" sz="1200" b="1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0FC8DAB-1B8C-4F52-8A20-F66324A97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64B59897-5F2E-42A8-8F21-94E107D05114}"/>
                  </a:ext>
                </a:extLst>
              </p:cNvPr>
              <p:cNvSpPr/>
              <p:nvPr/>
            </p:nvSpPr>
            <p:spPr>
              <a:xfrm>
                <a:off x="764095" y="2659716"/>
                <a:ext cx="255494" cy="1968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64B59897-5F2E-42A8-8F21-94E107D05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5" y="2659716"/>
                <a:ext cx="255494" cy="19684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6471B68F-74E2-4E0C-9697-FBFB0F7EF25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23245" y="12839"/>
            <a:ext cx="3442174" cy="138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7048F8E-9F7C-4E26-AA0E-C4160E2DCF24}"/>
                  </a:ext>
                </a:extLst>
              </p:cNvPr>
              <p:cNvSpPr/>
              <p:nvPr/>
            </p:nvSpPr>
            <p:spPr>
              <a:xfrm>
                <a:off x="792435" y="4755652"/>
                <a:ext cx="255494" cy="1968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7048F8E-9F7C-4E26-AA0E-C4160E2DC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35" y="4755652"/>
                <a:ext cx="255494" cy="19684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矩形 118">
            <a:extLst>
              <a:ext uri="{FF2B5EF4-FFF2-40B4-BE49-F238E27FC236}">
                <a16:creationId xmlns:a16="http://schemas.microsoft.com/office/drawing/2014/main" id="{B9EFFBB5-D9E6-43BF-A1F7-A5A8A96A8583}"/>
              </a:ext>
            </a:extLst>
          </p:cNvPr>
          <p:cNvSpPr/>
          <p:nvPr/>
        </p:nvSpPr>
        <p:spPr>
          <a:xfrm>
            <a:off x="1310070" y="2620080"/>
            <a:ext cx="703262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pwc</a:t>
            </a:r>
            <a:r>
              <a:rPr lang="en-US" altLang="zh-CN" sz="1200" dirty="0"/>
              <a:t>-net</a:t>
            </a:r>
            <a:endParaRPr lang="zh-CN" altLang="en-US" sz="1200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33E9289-88B1-45D3-B42A-C78F7F13FA10}"/>
              </a:ext>
            </a:extLst>
          </p:cNvPr>
          <p:cNvSpPr/>
          <p:nvPr/>
        </p:nvSpPr>
        <p:spPr>
          <a:xfrm>
            <a:off x="1308382" y="4711453"/>
            <a:ext cx="703262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pwc</a:t>
            </a:r>
            <a:r>
              <a:rPr lang="en-US" altLang="zh-CN" sz="1200" dirty="0"/>
              <a:t>-net</a:t>
            </a:r>
            <a:endParaRPr lang="zh-CN" altLang="en-US" sz="1200" dirty="0"/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5886A22A-90CB-4ED1-A51D-93950AD5C52B}"/>
              </a:ext>
            </a:extLst>
          </p:cNvPr>
          <p:cNvCxnSpPr>
            <a:cxnSpLocks/>
            <a:stCxn id="118" idx="3"/>
            <a:endCxn id="120" idx="1"/>
          </p:cNvCxnSpPr>
          <p:nvPr/>
        </p:nvCxnSpPr>
        <p:spPr>
          <a:xfrm flipV="1">
            <a:off x="1047929" y="4849953"/>
            <a:ext cx="260453" cy="4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CFA42BE-81F1-4677-B961-9D4A505BDEDA}"/>
              </a:ext>
            </a:extLst>
          </p:cNvPr>
          <p:cNvCxnSpPr>
            <a:cxnSpLocks/>
            <a:stCxn id="112" idx="3"/>
            <a:endCxn id="119" idx="1"/>
          </p:cNvCxnSpPr>
          <p:nvPr/>
        </p:nvCxnSpPr>
        <p:spPr>
          <a:xfrm>
            <a:off x="1019589" y="2758141"/>
            <a:ext cx="290481" cy="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07F7DDD6-DCDF-4ED5-8C48-A239D8EA845F}"/>
              </a:ext>
            </a:extLst>
          </p:cNvPr>
          <p:cNvCxnSpPr>
            <a:cxnSpLocks/>
            <a:stCxn id="78" idx="0"/>
            <a:endCxn id="119" idx="2"/>
          </p:cNvCxnSpPr>
          <p:nvPr/>
        </p:nvCxnSpPr>
        <p:spPr>
          <a:xfrm rot="5400000" flipH="1" flipV="1">
            <a:off x="1024771" y="2769526"/>
            <a:ext cx="509376" cy="764483"/>
          </a:xfrm>
          <a:prstGeom prst="bentConnector3">
            <a:avLst>
              <a:gd name="adj1" fmla="val 749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连接符: 肘形 160">
            <a:extLst>
              <a:ext uri="{FF2B5EF4-FFF2-40B4-BE49-F238E27FC236}">
                <a16:creationId xmlns:a16="http://schemas.microsoft.com/office/drawing/2014/main" id="{81DA5790-D94F-4330-B5BB-AF439DF78C90}"/>
              </a:ext>
            </a:extLst>
          </p:cNvPr>
          <p:cNvCxnSpPr>
            <a:cxnSpLocks/>
            <a:stCxn id="82" idx="2"/>
            <a:endCxn id="120" idx="0"/>
          </p:cNvCxnSpPr>
          <p:nvPr/>
        </p:nvCxnSpPr>
        <p:spPr>
          <a:xfrm rot="16200000" flipH="1">
            <a:off x="1010035" y="4061474"/>
            <a:ext cx="537163" cy="762794"/>
          </a:xfrm>
          <a:prstGeom prst="bentConnector3">
            <a:avLst>
              <a:gd name="adj1" fmla="val 7659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74EA2C9C-4401-461A-82CB-7022683E0206}"/>
                  </a:ext>
                </a:extLst>
              </p:cNvPr>
              <p:cNvSpPr/>
              <p:nvPr/>
            </p:nvSpPr>
            <p:spPr>
              <a:xfrm>
                <a:off x="2193999" y="2660155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0−1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74EA2C9C-4401-461A-82CB-7022683E0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99" y="2660155"/>
                <a:ext cx="306199" cy="19684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F72313E9-AA9D-4DF9-AA0B-678954FF4BC6}"/>
              </a:ext>
            </a:extLst>
          </p:cNvPr>
          <p:cNvCxnSpPr>
            <a:cxnSpLocks/>
            <a:stCxn id="119" idx="3"/>
            <a:endCxn id="175" idx="1"/>
          </p:cNvCxnSpPr>
          <p:nvPr/>
        </p:nvCxnSpPr>
        <p:spPr>
          <a:xfrm>
            <a:off x="2013332" y="2758580"/>
            <a:ext cx="1806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03FB187C-F9F2-495A-838B-60C7C546C89E}"/>
                  </a:ext>
                </a:extLst>
              </p:cNvPr>
              <p:cNvSpPr/>
              <p:nvPr/>
            </p:nvSpPr>
            <p:spPr>
              <a:xfrm>
                <a:off x="2164743" y="4748114"/>
                <a:ext cx="306199" cy="1968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03FB187C-F9F2-495A-838B-60C7C546C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743" y="4748114"/>
                <a:ext cx="306199" cy="19684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3AA8E259-2723-46F2-911F-EB4488F106F9}"/>
              </a:ext>
            </a:extLst>
          </p:cNvPr>
          <p:cNvCxnSpPr>
            <a:cxnSpLocks/>
            <a:stCxn id="120" idx="3"/>
            <a:endCxn id="177" idx="1"/>
          </p:cNvCxnSpPr>
          <p:nvPr/>
        </p:nvCxnSpPr>
        <p:spPr>
          <a:xfrm flipV="1">
            <a:off x="2011644" y="4846539"/>
            <a:ext cx="153099" cy="3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连接符: 肘形 187">
            <a:extLst>
              <a:ext uri="{FF2B5EF4-FFF2-40B4-BE49-F238E27FC236}">
                <a16:creationId xmlns:a16="http://schemas.microsoft.com/office/drawing/2014/main" id="{10A738D3-7C41-4B46-AD10-62ADA8AC1C8A}"/>
              </a:ext>
            </a:extLst>
          </p:cNvPr>
          <p:cNvCxnSpPr>
            <a:cxnSpLocks/>
            <a:stCxn id="175" idx="3"/>
            <a:endCxn id="111" idx="0"/>
          </p:cNvCxnSpPr>
          <p:nvPr/>
        </p:nvCxnSpPr>
        <p:spPr>
          <a:xfrm>
            <a:off x="2500198" y="2758580"/>
            <a:ext cx="400863" cy="568221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连接符: 肘形 190">
            <a:extLst>
              <a:ext uri="{FF2B5EF4-FFF2-40B4-BE49-F238E27FC236}">
                <a16:creationId xmlns:a16="http://schemas.microsoft.com/office/drawing/2014/main" id="{550F74CC-B813-40BE-AB0F-E90AF6A87595}"/>
              </a:ext>
            </a:extLst>
          </p:cNvPr>
          <p:cNvCxnSpPr>
            <a:cxnSpLocks/>
            <a:stCxn id="177" idx="3"/>
            <a:endCxn id="195" idx="2"/>
          </p:cNvCxnSpPr>
          <p:nvPr/>
        </p:nvCxnSpPr>
        <p:spPr>
          <a:xfrm flipV="1">
            <a:off x="2470942" y="4257333"/>
            <a:ext cx="430119" cy="589206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矩形 194">
            <a:extLst>
              <a:ext uri="{FF2B5EF4-FFF2-40B4-BE49-F238E27FC236}">
                <a16:creationId xmlns:a16="http://schemas.microsoft.com/office/drawing/2014/main" id="{2163021F-903C-40BD-95D0-897FFBB2FDAD}"/>
              </a:ext>
            </a:extLst>
          </p:cNvPr>
          <p:cNvSpPr/>
          <p:nvPr/>
        </p:nvSpPr>
        <p:spPr>
          <a:xfrm>
            <a:off x="2596572" y="3897457"/>
            <a:ext cx="608978" cy="3598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Quadratic Prediction</a:t>
            </a:r>
            <a:endParaRPr lang="zh-CN" altLang="en-US" sz="800" dirty="0"/>
          </a:p>
        </p:txBody>
      </p:sp>
      <p:pic>
        <p:nvPicPr>
          <p:cNvPr id="129" name="图片 128">
            <a:extLst>
              <a:ext uri="{FF2B5EF4-FFF2-40B4-BE49-F238E27FC236}">
                <a16:creationId xmlns:a16="http://schemas.microsoft.com/office/drawing/2014/main" id="{593CE171-5F53-4663-99DE-F7F30DEC44B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33359" y="1759415"/>
            <a:ext cx="2486231" cy="458281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id="{2BBD1BD3-9FFC-4172-A76C-7E864ADC0E7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96300" y="1537169"/>
            <a:ext cx="2702126" cy="175314"/>
          </a:xfrm>
          <a:prstGeom prst="rect">
            <a:avLst/>
          </a:prstGeom>
        </p:spPr>
      </p:pic>
      <p:sp>
        <p:nvSpPr>
          <p:cNvPr id="205" name="矩形 204">
            <a:extLst>
              <a:ext uri="{FF2B5EF4-FFF2-40B4-BE49-F238E27FC236}">
                <a16:creationId xmlns:a16="http://schemas.microsoft.com/office/drawing/2014/main" id="{A1945F10-B9EE-409F-A0C9-2D7B01F28E55}"/>
              </a:ext>
            </a:extLst>
          </p:cNvPr>
          <p:cNvSpPr/>
          <p:nvPr/>
        </p:nvSpPr>
        <p:spPr>
          <a:xfrm>
            <a:off x="3877131" y="3920182"/>
            <a:ext cx="553355" cy="2814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Flow Reversal</a:t>
            </a:r>
            <a:endParaRPr lang="zh-CN" altLang="en-US" sz="800" dirty="0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FFED4EF-D177-4819-A5D3-FAAE91885E7D}"/>
              </a:ext>
            </a:extLst>
          </p:cNvPr>
          <p:cNvSpPr/>
          <p:nvPr/>
        </p:nvSpPr>
        <p:spPr>
          <a:xfrm>
            <a:off x="6276100" y="3106353"/>
            <a:ext cx="553355" cy="2814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Adaptive Filter</a:t>
            </a:r>
            <a:endParaRPr lang="zh-CN" altLang="en-US" sz="800" dirty="0"/>
          </a:p>
        </p:txBody>
      </p:sp>
      <p:cxnSp>
        <p:nvCxnSpPr>
          <p:cNvPr id="237" name="连接符: 肘形 236">
            <a:extLst>
              <a:ext uri="{FF2B5EF4-FFF2-40B4-BE49-F238E27FC236}">
                <a16:creationId xmlns:a16="http://schemas.microsoft.com/office/drawing/2014/main" id="{A0A3A215-DC49-495B-A267-8AC7C30546FB}"/>
              </a:ext>
            </a:extLst>
          </p:cNvPr>
          <p:cNvCxnSpPr>
            <a:cxnSpLocks/>
            <a:stCxn id="253" idx="1"/>
            <a:endCxn id="230" idx="2"/>
          </p:cNvCxnSpPr>
          <p:nvPr/>
        </p:nvCxnSpPr>
        <p:spPr>
          <a:xfrm rot="10800000" flipH="1">
            <a:off x="6405472" y="3387829"/>
            <a:ext cx="147306" cy="208997"/>
          </a:xfrm>
          <a:prstGeom prst="bentConnector4">
            <a:avLst>
              <a:gd name="adj1" fmla="val -155187"/>
              <a:gd name="adj2" fmla="val 73547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12F71423-E4B7-45AB-A78D-44C40BD457F9}"/>
                  </a:ext>
                </a:extLst>
              </p:cNvPr>
              <p:cNvSpPr/>
              <p:nvPr/>
            </p:nvSpPr>
            <p:spPr>
              <a:xfrm>
                <a:off x="6397583" y="3957010"/>
                <a:ext cx="558201" cy="1968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/>
                  <a:t>Offset </a:t>
                </a:r>
                <a14:m>
                  <m:oMath xmlns:m="http://schemas.openxmlformats.org/officeDocument/2006/math">
                    <m:r>
                      <a:rPr lang="en-US" altLang="zh-CN" sz="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zh-CN" altLang="en-US" sz="800" dirty="0"/>
              </a:p>
            </p:txBody>
          </p:sp>
        </mc:Choice>
        <mc:Fallback xmlns=""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12F71423-E4B7-45AB-A78D-44C40BD45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583" y="3957010"/>
                <a:ext cx="558201" cy="19684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矩形 257">
            <a:extLst>
              <a:ext uri="{FF2B5EF4-FFF2-40B4-BE49-F238E27FC236}">
                <a16:creationId xmlns:a16="http://schemas.microsoft.com/office/drawing/2014/main" id="{75E849A4-17A4-429B-8BF3-28702BBD42AA}"/>
              </a:ext>
            </a:extLst>
          </p:cNvPr>
          <p:cNvSpPr/>
          <p:nvPr/>
        </p:nvSpPr>
        <p:spPr>
          <a:xfrm>
            <a:off x="6276099" y="4251971"/>
            <a:ext cx="553355" cy="2814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Adaptive Filter</a:t>
            </a:r>
            <a:endParaRPr lang="zh-CN" altLang="en-US" sz="800" dirty="0"/>
          </a:p>
        </p:txBody>
      </p:sp>
      <p:cxnSp>
        <p:nvCxnSpPr>
          <p:cNvPr id="262" name="连接符: 肘形 261">
            <a:extLst>
              <a:ext uri="{FF2B5EF4-FFF2-40B4-BE49-F238E27FC236}">
                <a16:creationId xmlns:a16="http://schemas.microsoft.com/office/drawing/2014/main" id="{9A3C06E8-D733-4F4C-82D8-3B865A450479}"/>
              </a:ext>
            </a:extLst>
          </p:cNvPr>
          <p:cNvCxnSpPr>
            <a:cxnSpLocks/>
            <a:stCxn id="256" idx="1"/>
            <a:endCxn id="258" idx="0"/>
          </p:cNvCxnSpPr>
          <p:nvPr/>
        </p:nvCxnSpPr>
        <p:spPr>
          <a:xfrm rot="10800000" flipH="1" flipV="1">
            <a:off x="6397583" y="4055435"/>
            <a:ext cx="155194" cy="196536"/>
          </a:xfrm>
          <a:prstGeom prst="bentConnector4">
            <a:avLst>
              <a:gd name="adj1" fmla="val -147300"/>
              <a:gd name="adj2" fmla="val 7504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8" name="图片 227">
            <a:extLst>
              <a:ext uri="{FF2B5EF4-FFF2-40B4-BE49-F238E27FC236}">
                <a16:creationId xmlns:a16="http://schemas.microsoft.com/office/drawing/2014/main" id="{A9F1F24C-746E-4A9B-A336-086E936A91F0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15889"/>
          <a:stretch/>
        </p:blipFill>
        <p:spPr>
          <a:xfrm>
            <a:off x="6702573" y="1960256"/>
            <a:ext cx="2247896" cy="236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55EAF4D8-CE1A-48A4-B1E9-EB45E4F7A801}"/>
                  </a:ext>
                </a:extLst>
              </p:cNvPr>
              <p:cNvSpPr/>
              <p:nvPr/>
            </p:nvSpPr>
            <p:spPr>
              <a:xfrm>
                <a:off x="7129061" y="3478462"/>
                <a:ext cx="395082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55EAF4D8-CE1A-48A4-B1E9-EB45E4F7A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061" y="3478462"/>
                <a:ext cx="395082" cy="19684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矩形 301">
                <a:extLst>
                  <a:ext uri="{FF2B5EF4-FFF2-40B4-BE49-F238E27FC236}">
                    <a16:creationId xmlns:a16="http://schemas.microsoft.com/office/drawing/2014/main" id="{BDA28114-F457-4687-9DFD-D369758A3569}"/>
                  </a:ext>
                </a:extLst>
              </p:cNvPr>
              <p:cNvSpPr/>
              <p:nvPr/>
            </p:nvSpPr>
            <p:spPr>
              <a:xfrm>
                <a:off x="7135567" y="3945063"/>
                <a:ext cx="395082" cy="1968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/>
                  <a:t>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302" name="矩形 301">
                <a:extLst>
                  <a:ext uri="{FF2B5EF4-FFF2-40B4-BE49-F238E27FC236}">
                    <a16:creationId xmlns:a16="http://schemas.microsoft.com/office/drawing/2014/main" id="{BDA28114-F457-4687-9DFD-D369758A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67" y="3945063"/>
                <a:ext cx="395082" cy="19684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3" name="连接符: 肘形 302">
            <a:extLst>
              <a:ext uri="{FF2B5EF4-FFF2-40B4-BE49-F238E27FC236}">
                <a16:creationId xmlns:a16="http://schemas.microsoft.com/office/drawing/2014/main" id="{4CEEAEE5-ED5C-42FD-98A3-56BCA8E94960}"/>
              </a:ext>
            </a:extLst>
          </p:cNvPr>
          <p:cNvCxnSpPr>
            <a:cxnSpLocks/>
            <a:stCxn id="99" idx="3"/>
            <a:endCxn id="302" idx="1"/>
          </p:cNvCxnSpPr>
          <p:nvPr/>
        </p:nvCxnSpPr>
        <p:spPr>
          <a:xfrm>
            <a:off x="6365419" y="3837481"/>
            <a:ext cx="770148" cy="206007"/>
          </a:xfrm>
          <a:prstGeom prst="bentConnector3">
            <a:avLst>
              <a:gd name="adj1" fmla="val 84194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连接符: 肘形 308">
            <a:extLst>
              <a:ext uri="{FF2B5EF4-FFF2-40B4-BE49-F238E27FC236}">
                <a16:creationId xmlns:a16="http://schemas.microsoft.com/office/drawing/2014/main" id="{76DCB4C7-C47F-4E79-AAA8-846AA83E0E7A}"/>
              </a:ext>
            </a:extLst>
          </p:cNvPr>
          <p:cNvCxnSpPr>
            <a:cxnSpLocks/>
            <a:stCxn id="99" idx="3"/>
            <a:endCxn id="301" idx="1"/>
          </p:cNvCxnSpPr>
          <p:nvPr/>
        </p:nvCxnSpPr>
        <p:spPr>
          <a:xfrm flipV="1">
            <a:off x="6365419" y="3576887"/>
            <a:ext cx="763642" cy="260594"/>
          </a:xfrm>
          <a:prstGeom prst="bentConnector3">
            <a:avLst>
              <a:gd name="adj1" fmla="val 83528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连接符: 肘形 312">
            <a:extLst>
              <a:ext uri="{FF2B5EF4-FFF2-40B4-BE49-F238E27FC236}">
                <a16:creationId xmlns:a16="http://schemas.microsoft.com/office/drawing/2014/main" id="{81D8BF1D-42F8-4B9D-BBDB-B6B522D40D91}"/>
              </a:ext>
            </a:extLst>
          </p:cNvPr>
          <p:cNvCxnSpPr>
            <a:cxnSpLocks/>
            <a:stCxn id="301" idx="0"/>
            <a:endCxn id="230" idx="2"/>
          </p:cNvCxnSpPr>
          <p:nvPr/>
        </p:nvCxnSpPr>
        <p:spPr>
          <a:xfrm rot="16200000" flipV="1">
            <a:off x="6894373" y="3046233"/>
            <a:ext cx="90634" cy="773824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连接符: 肘形 315">
            <a:extLst>
              <a:ext uri="{FF2B5EF4-FFF2-40B4-BE49-F238E27FC236}">
                <a16:creationId xmlns:a16="http://schemas.microsoft.com/office/drawing/2014/main" id="{B3A24E45-86FF-4DE5-A48A-DB727C9F9A9D}"/>
              </a:ext>
            </a:extLst>
          </p:cNvPr>
          <p:cNvCxnSpPr>
            <a:cxnSpLocks/>
            <a:stCxn id="302" idx="2"/>
            <a:endCxn id="258" idx="0"/>
          </p:cNvCxnSpPr>
          <p:nvPr/>
        </p:nvCxnSpPr>
        <p:spPr>
          <a:xfrm rot="5400000">
            <a:off x="6887914" y="3806776"/>
            <a:ext cx="110059" cy="780331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84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F9B3C14A-8631-43C6-80F5-463E2BAC9FFF}"/>
              </a:ext>
            </a:extLst>
          </p:cNvPr>
          <p:cNvSpPr txBox="1">
            <a:spLocks/>
          </p:cNvSpPr>
          <p:nvPr/>
        </p:nvSpPr>
        <p:spPr>
          <a:xfrm>
            <a:off x="362496" y="514974"/>
            <a:ext cx="8258362" cy="5666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Falanga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, Davide, Kevin Kleber, and Davide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Scaramuzza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. "Dynamic obstacle avoidance for quadrotors with event cameras." Science Robotics 5.40 (2020): eaaz9712.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+mj-lt"/>
                <a:hlinkClick r:id="rId3"/>
              </a:rPr>
              <a:t>https://en.wikipedia.org/wiki/Event_camera</a:t>
            </a:r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Wangsa-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Wirawan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, Norbert D., and Robert A.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Linsenmeier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. "Retinal oxygen: fundamental and clinical aspects." Archives of ophthalmology 121.4 (2003): 547-557.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+mj-lt"/>
                <a:hlinkClick r:id="rId4"/>
              </a:rPr>
              <a:t>https://www.prophesee.ai/2023/02/27/prophesee-qualcomm-collaboration-snapdragon/</a:t>
            </a:r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C.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Posch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, T. Serrano-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Gotarredona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, B. Linares-Barranco and T. Delbruck, "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Retinomorphic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 Event-Based Vision Sensors: Bioinspired Cameras With Spiking Output," in Proceedings of the IEEE, vol. 102, no. 10, pp. 1470-1484, Oct. 2014,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doi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: 10.1109/JPROC.2014.2346153.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Sun, Deqing, et al. "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Pwc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-net: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Cnns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 for optical flow using pyramid, warping, and cost volume." Proceedings of the IEEE conference on computer vision and pattern recognition. 2018.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Nah,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Seungjun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, et al. "AIM 2019 challenge on video temporal super-resolution: Methods and results." 2019 IEEE/CVF International Conference on Computer Vision Workshop (ICCVW). IEEE, 2019.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Jiang,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Huaizu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, et al. "Super slomo: High quality estimation of multiple intermediate frames for video interpolation." Proceedings of the IEEE conference on computer vision and pattern recognition. 2018.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Xu,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Xiangyu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, et al. "Quadratic video interpolation." Advances in Neural Information Processing Systems 32 (2019).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Tulyakov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, Stepan, et al. "Time lens: Event-based video frame interpolation." Proceedings of the IEEE/CVF conference on computer vision and pattern recognition. 2021.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He,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Weihua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, et al. "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TimeReplayer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: Unlocking the potential of event cameras for video interpolation." Proceedings of the IEEE/CVF Conference on Computer Vision and Pattern Recognition. 2022.</a:t>
            </a:r>
          </a:p>
          <a:p>
            <a:pPr marL="228600" indent="-228600" algn="l">
              <a:buFont typeface="+mj-lt"/>
              <a:buAutoNum type="arabicPeriod"/>
            </a:pPr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marL="228600" indent="-228600" algn="l">
              <a:buFont typeface="+mj-lt"/>
              <a:buAutoNum type="arabicPeriod"/>
            </a:pPr>
            <a:endParaRPr lang="en-US" altLang="zh-CN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52EBC-A5D4-B937-9190-189D78E9B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>
                <a:latin typeface="+mj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29312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i="0" dirty="0">
                <a:effectLst/>
                <a:latin typeface="+mj-lt"/>
              </a:rPr>
              <a:t>1. What is an event camera (sensor)</a:t>
            </a:r>
            <a:endParaRPr lang="en-US" sz="2000" b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39961" y="1797538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4" name="页脚占位符 53">
            <a:extLst>
              <a:ext uri="{FF2B5EF4-FFF2-40B4-BE49-F238E27FC236}">
                <a16:creationId xmlns:a16="http://schemas.microsoft.com/office/drawing/2014/main" id="{ADF87AB9-0E2C-4F73-ACF7-DD62E3B9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Daizong Tian</a:t>
            </a:r>
          </a:p>
        </p:txBody>
      </p:sp>
      <p:sp>
        <p:nvSpPr>
          <p:cNvPr id="9" name="文本框 16">
            <a:extLst>
              <a:ext uri="{FF2B5EF4-FFF2-40B4-BE49-F238E27FC236}">
                <a16:creationId xmlns:a16="http://schemas.microsoft.com/office/drawing/2014/main" id="{D4E26B9A-87E5-C7E3-B109-2BAC1D9ABD59}"/>
              </a:ext>
            </a:extLst>
          </p:cNvPr>
          <p:cNvSpPr txBox="1"/>
          <p:nvPr/>
        </p:nvSpPr>
        <p:spPr>
          <a:xfrm>
            <a:off x="3063278" y="4272558"/>
            <a:ext cx="1016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(Nabil Madali)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478DF6B-930B-CBA6-A6E4-CB8FADCFE4BC}"/>
              </a:ext>
            </a:extLst>
          </p:cNvPr>
          <p:cNvSpPr txBox="1">
            <a:spLocks/>
          </p:cNvSpPr>
          <p:nvPr/>
        </p:nvSpPr>
        <p:spPr>
          <a:xfrm>
            <a:off x="1297071" y="5212225"/>
            <a:ext cx="7175442" cy="1144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camera captures intensity changes, not the actual intensity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nothing changes in the scene: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still capture the still image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camera will have no 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8C7BB-2940-43D6-F7F5-24A2C9EB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5269"/>
            <a:ext cx="3964836" cy="18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D8A44C-ED1C-701C-C931-3B57B0899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602" y="3306866"/>
            <a:ext cx="4839040" cy="1727403"/>
          </a:xfrm>
          <a:prstGeom prst="rect">
            <a:avLst/>
          </a:prstGeom>
        </p:spPr>
      </p:pic>
      <p:sp>
        <p:nvSpPr>
          <p:cNvPr id="18" name="文本框 16">
            <a:extLst>
              <a:ext uri="{FF2B5EF4-FFF2-40B4-BE49-F238E27FC236}">
                <a16:creationId xmlns:a16="http://schemas.microsoft.com/office/drawing/2014/main" id="{A8393DD2-C297-2BD3-0C09-68547D31A948}"/>
              </a:ext>
            </a:extLst>
          </p:cNvPr>
          <p:cNvSpPr txBox="1"/>
          <p:nvPr/>
        </p:nvSpPr>
        <p:spPr>
          <a:xfrm>
            <a:off x="7972691" y="4993670"/>
            <a:ext cx="1122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Scaramuzza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UZH)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39A32E3-FD01-43C1-2816-421CDBED97FB}"/>
              </a:ext>
            </a:extLst>
          </p:cNvPr>
          <p:cNvSpPr txBox="1">
            <a:spLocks/>
          </p:cNvSpPr>
          <p:nvPr/>
        </p:nvSpPr>
        <p:spPr>
          <a:xfrm>
            <a:off x="1257506" y="580596"/>
            <a:ext cx="7175442" cy="450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capture light intensity in a time period </a:t>
            </a:r>
          </a:p>
        </p:txBody>
      </p:sp>
      <p:pic>
        <p:nvPicPr>
          <p:cNvPr id="1026" name="Picture 2" descr="Image Credit: FLIR Systems">
            <a:extLst>
              <a:ext uri="{FF2B5EF4-FFF2-40B4-BE49-F238E27FC236}">
                <a16:creationId xmlns:a16="http://schemas.microsoft.com/office/drawing/2014/main" id="{4A8194C0-AEAA-C3A5-2D2C-6ADDF1A08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r="627"/>
          <a:stretch/>
        </p:blipFill>
        <p:spPr bwMode="auto">
          <a:xfrm>
            <a:off x="4177471" y="918672"/>
            <a:ext cx="2133600" cy="21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16">
            <a:extLst>
              <a:ext uri="{FF2B5EF4-FFF2-40B4-BE49-F238E27FC236}">
                <a16:creationId xmlns:a16="http://schemas.microsoft.com/office/drawing/2014/main" id="{18D07F9B-8EF3-B33E-1FF8-EC59E668F9E3}"/>
              </a:ext>
            </a:extLst>
          </p:cNvPr>
          <p:cNvSpPr txBox="1"/>
          <p:nvPr/>
        </p:nvSpPr>
        <p:spPr>
          <a:xfrm>
            <a:off x="5339021" y="2941846"/>
            <a:ext cx="1016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(FLIR Systems)</a:t>
            </a:r>
          </a:p>
        </p:txBody>
      </p:sp>
      <p:pic>
        <p:nvPicPr>
          <p:cNvPr id="1028" name="Picture 4" descr="ADC Quantization Error - Developer Help">
            <a:extLst>
              <a:ext uri="{FF2B5EF4-FFF2-40B4-BE49-F238E27FC236}">
                <a16:creationId xmlns:a16="http://schemas.microsoft.com/office/drawing/2014/main" id="{7B8B57E7-71C8-CEF0-E20F-92C6438A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58" y="991393"/>
            <a:ext cx="2865684" cy="19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6">
            <a:extLst>
              <a:ext uri="{FF2B5EF4-FFF2-40B4-BE49-F238E27FC236}">
                <a16:creationId xmlns:a16="http://schemas.microsoft.com/office/drawing/2014/main" id="{5397C106-18EB-7C2A-9A11-CA9CF1604D55}"/>
              </a:ext>
            </a:extLst>
          </p:cNvPr>
          <p:cNvSpPr txBox="1"/>
          <p:nvPr/>
        </p:nvSpPr>
        <p:spPr>
          <a:xfrm>
            <a:off x="8127360" y="2912963"/>
            <a:ext cx="1016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(Microchip.com)</a:t>
            </a:r>
          </a:p>
        </p:txBody>
      </p:sp>
    </p:spTree>
    <p:extLst>
      <p:ext uri="{BB962C8B-B14F-4D97-AF65-F5344CB8AC3E}">
        <p14:creationId xmlns:p14="http://schemas.microsoft.com/office/powerpoint/2010/main" val="141750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i="0" dirty="0">
                <a:effectLst/>
                <a:latin typeface="+mj-lt"/>
              </a:rPr>
              <a:t>1. What is an event camera (sensor)</a:t>
            </a:r>
            <a:endParaRPr lang="en-US" sz="2000" b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4" name="页脚占位符 53">
            <a:extLst>
              <a:ext uri="{FF2B5EF4-FFF2-40B4-BE49-F238E27FC236}">
                <a16:creationId xmlns:a16="http://schemas.microsoft.com/office/drawing/2014/main" id="{ADF87AB9-0E2C-4F73-ACF7-DD62E3B9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Daizong Tian</a:t>
            </a:r>
          </a:p>
        </p:txBody>
      </p:sp>
      <p:pic>
        <p:nvPicPr>
          <p:cNvPr id="22" name="Picture 2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A36E06F-A554-F7F7-CE39-6FA207CD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49" y="729784"/>
            <a:ext cx="6888302" cy="3217064"/>
          </a:xfrm>
          <a:prstGeom prst="rect">
            <a:avLst/>
          </a:prstGeom>
        </p:spPr>
      </p:pic>
      <p:sp>
        <p:nvSpPr>
          <p:cNvPr id="27" name="文本框 16">
            <a:extLst>
              <a:ext uri="{FF2B5EF4-FFF2-40B4-BE49-F238E27FC236}">
                <a16:creationId xmlns:a16="http://schemas.microsoft.com/office/drawing/2014/main" id="{13DCEDD3-DBEB-580B-2867-3B5C7EE6C882}"/>
              </a:ext>
            </a:extLst>
          </p:cNvPr>
          <p:cNvSpPr txBox="1"/>
          <p:nvPr/>
        </p:nvSpPr>
        <p:spPr>
          <a:xfrm>
            <a:off x="8065477" y="3764848"/>
            <a:ext cx="1242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prophesee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2023)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478DF6B-930B-CBA6-A6E4-CB8FADCFE4BC}"/>
              </a:ext>
            </a:extLst>
          </p:cNvPr>
          <p:cNvSpPr txBox="1">
            <a:spLocks/>
          </p:cNvSpPr>
          <p:nvPr/>
        </p:nvSpPr>
        <p:spPr>
          <a:xfrm>
            <a:off x="1015717" y="5227428"/>
            <a:ext cx="7460068" cy="1128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camera captures total light within certain amount of time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camera captures time when certain amount of light changes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no light change (static), event camera cannot sense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D6634-E3F3-C59E-F5A3-6A59EB5B9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7"/>
          <a:stretch/>
        </p:blipFill>
        <p:spPr>
          <a:xfrm>
            <a:off x="1279868" y="4259317"/>
            <a:ext cx="3221424" cy="8474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76DF45-297F-939A-3FFD-DA8C68A20A19}"/>
              </a:ext>
            </a:extLst>
          </p:cNvPr>
          <p:cNvGrpSpPr/>
          <p:nvPr/>
        </p:nvGrpSpPr>
        <p:grpSpPr>
          <a:xfrm>
            <a:off x="4853261" y="4228395"/>
            <a:ext cx="3064211" cy="771470"/>
            <a:chOff x="3637804" y="3402540"/>
            <a:chExt cx="5934075" cy="13811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555371-8687-91BF-8EBE-337C88E9B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7804" y="3402540"/>
              <a:ext cx="5934075" cy="13811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0B0D19-F4ED-CAA9-5756-78F85D459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7935" b="64877"/>
            <a:stretch/>
          </p:blipFill>
          <p:spPr>
            <a:xfrm>
              <a:off x="6220558" y="4331303"/>
              <a:ext cx="1293234" cy="452361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B012A-FB03-EE23-E488-F666CA7F7EA5}"/>
              </a:ext>
            </a:extLst>
          </p:cNvPr>
          <p:cNvSpPr txBox="1"/>
          <p:nvPr/>
        </p:nvSpPr>
        <p:spPr>
          <a:xfrm>
            <a:off x="7234139" y="4983679"/>
            <a:ext cx="1122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Scaramuzza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UZH)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837769C-3532-DEDD-56FD-FE49436155C7}"/>
              </a:ext>
            </a:extLst>
          </p:cNvPr>
          <p:cNvSpPr txBox="1">
            <a:spLocks/>
          </p:cNvSpPr>
          <p:nvPr/>
        </p:nvSpPr>
        <p:spPr>
          <a:xfrm>
            <a:off x="1358410" y="3016614"/>
            <a:ext cx="2734409" cy="1128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Everything, but slowly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45510A-42E3-3EFB-98AE-4E68CC17FE87}"/>
              </a:ext>
            </a:extLst>
          </p:cNvPr>
          <p:cNvSpPr txBox="1">
            <a:spLocks/>
          </p:cNvSpPr>
          <p:nvPr/>
        </p:nvSpPr>
        <p:spPr>
          <a:xfrm>
            <a:off x="5018161" y="3019507"/>
            <a:ext cx="2734409" cy="1128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motion, but fast</a:t>
            </a:r>
          </a:p>
        </p:txBody>
      </p:sp>
    </p:spTree>
    <p:extLst>
      <p:ext uri="{BB962C8B-B14F-4D97-AF65-F5344CB8AC3E}">
        <p14:creationId xmlns:p14="http://schemas.microsoft.com/office/powerpoint/2010/main" val="147325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B5AD22-CEBF-BDFF-35E9-0FC29826C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281853" y="340278"/>
            <a:ext cx="4744254" cy="228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i="0" dirty="0">
                <a:effectLst/>
                <a:latin typeface="+mj-lt"/>
              </a:rPr>
              <a:t>1. What is an event camera – bio-inspired</a:t>
            </a:r>
            <a:endParaRPr lang="en-US" sz="2000" b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4" name="页脚占位符 53">
            <a:extLst>
              <a:ext uri="{FF2B5EF4-FFF2-40B4-BE49-F238E27FC236}">
                <a16:creationId xmlns:a16="http://schemas.microsoft.com/office/drawing/2014/main" id="{ADF87AB9-0E2C-4F73-ACF7-DD62E3B9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Daizong Tian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C7154B-4FD5-03AC-1846-0603367A3D09}"/>
              </a:ext>
            </a:extLst>
          </p:cNvPr>
          <p:cNvSpPr txBox="1">
            <a:spLocks/>
          </p:cNvSpPr>
          <p:nvPr/>
        </p:nvSpPr>
        <p:spPr>
          <a:xfrm>
            <a:off x="389792" y="502790"/>
            <a:ext cx="3804138" cy="1810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+mj-lt"/>
              </a:rPr>
              <a:t>Event cameras are bio-inspired!</a:t>
            </a:r>
          </a:p>
          <a:p>
            <a:pPr algn="l"/>
            <a:endParaRPr lang="en-US" altLang="zh-CN" sz="2000" dirty="0">
              <a:latin typeface="+mj-lt"/>
            </a:endParaRPr>
          </a:p>
          <a:p>
            <a:pPr algn="l"/>
            <a:r>
              <a:rPr lang="en-US" altLang="zh-CN" sz="2000" dirty="0">
                <a:latin typeface="+mj-lt"/>
              </a:rPr>
              <a:t>Event cameras </a:t>
            </a:r>
            <a:r>
              <a:rPr lang="en-US" sz="2000" dirty="0">
                <a:latin typeface="+mj-lt"/>
              </a:rPr>
              <a:t>mimic some part of human vision system.</a:t>
            </a:r>
          </a:p>
        </p:txBody>
      </p:sp>
      <p:sp>
        <p:nvSpPr>
          <p:cNvPr id="8" name="文本框 16">
            <a:extLst>
              <a:ext uri="{FF2B5EF4-FFF2-40B4-BE49-F238E27FC236}">
                <a16:creationId xmlns:a16="http://schemas.microsoft.com/office/drawing/2014/main" id="{3FFCFD01-940A-985A-F623-DDB951E1E1F0}"/>
              </a:ext>
            </a:extLst>
          </p:cNvPr>
          <p:cNvSpPr txBox="1"/>
          <p:nvPr/>
        </p:nvSpPr>
        <p:spPr>
          <a:xfrm>
            <a:off x="7783461" y="2632412"/>
            <a:ext cx="1242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Posch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2014)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A93D69-35D4-2582-D362-86FA9485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4" y="3341415"/>
            <a:ext cx="5463512" cy="24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EFF17A-D080-C552-F11E-C31771C582AB}"/>
              </a:ext>
            </a:extLst>
          </p:cNvPr>
          <p:cNvSpPr txBox="1">
            <a:spLocks/>
          </p:cNvSpPr>
          <p:nvPr/>
        </p:nvSpPr>
        <p:spPr>
          <a:xfrm>
            <a:off x="5477177" y="3509705"/>
            <a:ext cx="3666823" cy="1810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dirty="0">
                <a:latin typeface="+mj-lt"/>
              </a:rPr>
              <a:t>Retinas are sensitive to intensity changes.</a:t>
            </a:r>
          </a:p>
          <a:p>
            <a:pPr algn="l"/>
            <a:endParaRPr lang="en-US" sz="2000" dirty="0">
              <a:latin typeface="+mj-lt"/>
            </a:endParaRPr>
          </a:p>
          <a:p>
            <a:pPr algn="l"/>
            <a:r>
              <a:rPr lang="en-US" sz="2000" dirty="0">
                <a:latin typeface="+mj-lt"/>
              </a:rPr>
              <a:t>You cannot see the blood vessel before your retina!</a:t>
            </a: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27735ACA-9B5F-2024-81A5-5423DE7447CF}"/>
              </a:ext>
            </a:extLst>
          </p:cNvPr>
          <p:cNvSpPr txBox="1"/>
          <p:nvPr/>
        </p:nvSpPr>
        <p:spPr>
          <a:xfrm>
            <a:off x="5517976" y="5865576"/>
            <a:ext cx="18455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(Wangsa-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Wirawan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2003)</a:t>
            </a:r>
          </a:p>
        </p:txBody>
      </p:sp>
    </p:spTree>
    <p:extLst>
      <p:ext uri="{BB962C8B-B14F-4D97-AF65-F5344CB8AC3E}">
        <p14:creationId xmlns:p14="http://schemas.microsoft.com/office/powerpoint/2010/main" val="349610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9B5E624-51B0-45D5-A52C-35676D65653D}"/>
              </a:ext>
            </a:extLst>
          </p:cNvPr>
          <p:cNvSpPr txBox="1">
            <a:spLocks/>
          </p:cNvSpPr>
          <p:nvPr/>
        </p:nvSpPr>
        <p:spPr>
          <a:xfrm>
            <a:off x="509034" y="420736"/>
            <a:ext cx="8477623" cy="1111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Super-Resolution: Enhance the quality of single image spatially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Temporal Super-Resolution: Enhance the smoothness of image sequence temporally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may take advantage of motion estimation and compensation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EED2A7-EB44-458F-8769-5E3BC4F2DEA2}"/>
              </a:ext>
            </a:extLst>
          </p:cNvPr>
          <p:cNvSpPr txBox="1"/>
          <p:nvPr/>
        </p:nvSpPr>
        <p:spPr>
          <a:xfrm>
            <a:off x="875226" y="4751350"/>
            <a:ext cx="307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Spatial: Image clearer/shaper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CBC13A-D9A9-4AA3-8AF2-AE5463D2E281}"/>
              </a:ext>
            </a:extLst>
          </p:cNvPr>
          <p:cNvSpPr txBox="1"/>
          <p:nvPr/>
        </p:nvSpPr>
        <p:spPr>
          <a:xfrm>
            <a:off x="5593976" y="4761066"/>
            <a:ext cx="3071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Temporal: Video smoother</a:t>
            </a:r>
            <a:endParaRPr lang="zh-CN" alt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0ACCE39D-33B4-4201-B0DF-6034565D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D3C947-C375-CD1B-3705-4B933BD4F72A}"/>
              </a:ext>
            </a:extLst>
          </p:cNvPr>
          <p:cNvSpPr txBox="1">
            <a:spLocks/>
          </p:cNvSpPr>
          <p:nvPr/>
        </p:nvSpPr>
        <p:spPr>
          <a:xfrm>
            <a:off x="0" y="2802"/>
            <a:ext cx="5593976" cy="445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j-lt"/>
              </a:rPr>
              <a:t>2. Super-resolution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052FD87-3628-3314-2B76-2266D381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440" y="1794753"/>
            <a:ext cx="4054575" cy="22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11">
            <a:extLst>
              <a:ext uri="{FF2B5EF4-FFF2-40B4-BE49-F238E27FC236}">
                <a16:creationId xmlns:a16="http://schemas.microsoft.com/office/drawing/2014/main" id="{142A8524-ADB4-17D9-C5FE-680D86D2AFC5}"/>
              </a:ext>
            </a:extLst>
          </p:cNvPr>
          <p:cNvSpPr txBox="1"/>
          <p:nvPr/>
        </p:nvSpPr>
        <p:spPr>
          <a:xfrm>
            <a:off x="875226" y="4048570"/>
            <a:ext cx="625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blur</a:t>
            </a: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5018C168-719E-5A67-8ABF-195769D0E8C8}"/>
              </a:ext>
            </a:extLst>
          </p:cNvPr>
          <p:cNvSpPr txBox="1"/>
          <p:nvPr/>
        </p:nvSpPr>
        <p:spPr>
          <a:xfrm>
            <a:off x="3229390" y="4033650"/>
            <a:ext cx="77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sharp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9D83E5-8972-B210-3A06-2973999171B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500554" y="4218316"/>
            <a:ext cx="1728836" cy="14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1">
            <a:extLst>
              <a:ext uri="{FF2B5EF4-FFF2-40B4-BE49-F238E27FC236}">
                <a16:creationId xmlns:a16="http://schemas.microsoft.com/office/drawing/2014/main" id="{3BD591D1-0492-80ED-CD86-D11275738C81}"/>
              </a:ext>
            </a:extLst>
          </p:cNvPr>
          <p:cNvSpPr txBox="1"/>
          <p:nvPr/>
        </p:nvSpPr>
        <p:spPr>
          <a:xfrm>
            <a:off x="5394081" y="4048570"/>
            <a:ext cx="67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jaggy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19528A61-991F-B04B-802C-FE086EF33805}"/>
              </a:ext>
            </a:extLst>
          </p:cNvPr>
          <p:cNvSpPr txBox="1"/>
          <p:nvPr/>
        </p:nvSpPr>
        <p:spPr>
          <a:xfrm>
            <a:off x="7799923" y="4033650"/>
            <a:ext cx="922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smo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oth</a:t>
            </a:r>
            <a:endParaRPr lang="en-US" altLang="zh-CN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E518C1-87BB-4CBF-4692-1698ACBB978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071088" y="4218316"/>
            <a:ext cx="1728835" cy="14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16">
            <a:extLst>
              <a:ext uri="{FF2B5EF4-FFF2-40B4-BE49-F238E27FC236}">
                <a16:creationId xmlns:a16="http://schemas.microsoft.com/office/drawing/2014/main" id="{188914E9-8748-19D2-2311-7AF7254E429A}"/>
              </a:ext>
            </a:extLst>
          </p:cNvPr>
          <p:cNvSpPr txBox="1"/>
          <p:nvPr/>
        </p:nvSpPr>
        <p:spPr>
          <a:xfrm>
            <a:off x="7885234" y="1583722"/>
            <a:ext cx="18385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(lordsofgaming.net)</a:t>
            </a: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2455C492-C46B-1C26-6802-98E44808C938}"/>
              </a:ext>
            </a:extLst>
          </p:cNvPr>
          <p:cNvSpPr txBox="1"/>
          <p:nvPr/>
        </p:nvSpPr>
        <p:spPr>
          <a:xfrm>
            <a:off x="3900002" y="1587574"/>
            <a:ext cx="1044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(Martin 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Krasser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026" name="Picture 2" descr="result-srgan">
            <a:extLst>
              <a:ext uri="{FF2B5EF4-FFF2-40B4-BE49-F238E27FC236}">
                <a16:creationId xmlns:a16="http://schemas.microsoft.com/office/drawing/2014/main" id="{EEEE497B-32D5-D078-B370-AC6351D2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1631"/>
            <a:ext cx="4944205" cy="225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83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0ACCE39D-33B4-4201-B0DF-6034565D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D3C947-C375-CD1B-3705-4B933BD4F72A}"/>
              </a:ext>
            </a:extLst>
          </p:cNvPr>
          <p:cNvSpPr txBox="1">
            <a:spLocks/>
          </p:cNvSpPr>
          <p:nvPr/>
        </p:nvSpPr>
        <p:spPr>
          <a:xfrm>
            <a:off x="0" y="2802"/>
            <a:ext cx="5593976" cy="445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j-lt"/>
              </a:rPr>
              <a:t>2. Why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we need VFI?</a:t>
            </a:r>
            <a:endParaRPr lang="en-US" sz="2000" b="1" dirty="0">
              <a:latin typeface="+mj-lt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0C37EF1-7792-5024-70A3-5DA53F289A6F}"/>
              </a:ext>
            </a:extLst>
          </p:cNvPr>
          <p:cNvSpPr txBox="1">
            <a:spLocks/>
          </p:cNvSpPr>
          <p:nvPr/>
        </p:nvSpPr>
        <p:spPr>
          <a:xfrm>
            <a:off x="512802" y="572931"/>
            <a:ext cx="8477623" cy="1111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Real-world video recording limitations: Sensor read-out bandwidth</a:t>
            </a:r>
          </a:p>
          <a:p>
            <a:pPr algn="l"/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BA4F4-2785-423C-EF8A-A897EDCB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23" y="1128742"/>
            <a:ext cx="7772400" cy="3134943"/>
          </a:xfrm>
          <a:prstGeom prst="rect">
            <a:avLst/>
          </a:prstGeom>
        </p:spPr>
      </p:pic>
      <p:sp>
        <p:nvSpPr>
          <p:cNvPr id="5" name="文本框 16">
            <a:extLst>
              <a:ext uri="{FF2B5EF4-FFF2-40B4-BE49-F238E27FC236}">
                <a16:creationId xmlns:a16="http://schemas.microsoft.com/office/drawing/2014/main" id="{2C24F835-2490-2336-2220-29172879935F}"/>
              </a:ext>
            </a:extLst>
          </p:cNvPr>
          <p:cNvSpPr txBox="1"/>
          <p:nvPr/>
        </p:nvSpPr>
        <p:spPr>
          <a:xfrm>
            <a:off x="6553200" y="4263685"/>
            <a:ext cx="18385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Sony IMX317CQC datasheet</a:t>
            </a:r>
            <a:endParaRPr lang="en-US" altLang="zh-CN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956C657-FF8C-7A2B-2144-427C24E6452B}"/>
              </a:ext>
            </a:extLst>
          </p:cNvPr>
          <p:cNvSpPr txBox="1">
            <a:spLocks/>
          </p:cNvSpPr>
          <p:nvPr/>
        </p:nvSpPr>
        <p:spPr>
          <a:xfrm>
            <a:off x="752287" y="4509906"/>
            <a:ext cx="7273206" cy="1111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Question: Do you want a higher resolution or a higher framerate?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825ED8-CDE8-1E16-60F9-BD80F1D8C409}"/>
              </a:ext>
            </a:extLst>
          </p:cNvPr>
          <p:cNvCxnSpPr/>
          <p:nvPr/>
        </p:nvCxnSpPr>
        <p:spPr>
          <a:xfrm flipV="1">
            <a:off x="2009043" y="2589335"/>
            <a:ext cx="0" cy="1538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AE676-4D49-612B-8971-83BDA070D5B3}"/>
              </a:ext>
            </a:extLst>
          </p:cNvPr>
          <p:cNvCxnSpPr>
            <a:cxnSpLocks/>
          </p:cNvCxnSpPr>
          <p:nvPr/>
        </p:nvCxnSpPr>
        <p:spPr>
          <a:xfrm>
            <a:off x="6711462" y="2589335"/>
            <a:ext cx="0" cy="1538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871EE-00F2-A94F-CD7B-8F6708D90947}"/>
              </a:ext>
            </a:extLst>
          </p:cNvPr>
          <p:cNvSpPr/>
          <p:nvPr/>
        </p:nvSpPr>
        <p:spPr>
          <a:xfrm>
            <a:off x="2118944" y="2505808"/>
            <a:ext cx="4321420" cy="40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52A5-6F07-9687-42AE-8AF362ED13F1}"/>
              </a:ext>
            </a:extLst>
          </p:cNvPr>
          <p:cNvSpPr/>
          <p:nvPr/>
        </p:nvSpPr>
        <p:spPr>
          <a:xfrm>
            <a:off x="2164813" y="3943351"/>
            <a:ext cx="4321420" cy="204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79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0ACCE39D-33B4-4201-B0DF-6034565D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D3C947-C375-CD1B-3705-4B933BD4F72A}"/>
              </a:ext>
            </a:extLst>
          </p:cNvPr>
          <p:cNvSpPr txBox="1">
            <a:spLocks/>
          </p:cNvSpPr>
          <p:nvPr/>
        </p:nvSpPr>
        <p:spPr>
          <a:xfrm>
            <a:off x="0" y="2802"/>
            <a:ext cx="5593976" cy="445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+mj-lt"/>
              </a:rPr>
              <a:t>2. Why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we need VFI?</a:t>
            </a:r>
            <a:endParaRPr lang="en-US" sz="2000" b="1" dirty="0">
              <a:latin typeface="+mj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37EB657-DC38-5F2B-1DAE-4953FB34CBF8}"/>
              </a:ext>
            </a:extLst>
          </p:cNvPr>
          <p:cNvSpPr txBox="1">
            <a:spLocks/>
          </p:cNvSpPr>
          <p:nvPr/>
        </p:nvSpPr>
        <p:spPr>
          <a:xfrm>
            <a:off x="1840917" y="4101612"/>
            <a:ext cx="5267513" cy="53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Video frame interpolation could help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FF17089-CC76-8E3F-53E8-4BA688A8EFFE}"/>
              </a:ext>
            </a:extLst>
          </p:cNvPr>
          <p:cNvSpPr txBox="1">
            <a:spLocks/>
          </p:cNvSpPr>
          <p:nvPr/>
        </p:nvSpPr>
        <p:spPr>
          <a:xfrm>
            <a:off x="935397" y="384536"/>
            <a:ext cx="7273206" cy="1111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Question: Do you want a high resolution or a high framerate?</a:t>
            </a:r>
          </a:p>
        </p:txBody>
      </p:sp>
      <p:pic>
        <p:nvPicPr>
          <p:cNvPr id="3076" name="Picture 4" descr="Drake Hotline Bling Meme - Imgflip">
            <a:extLst>
              <a:ext uri="{FF2B5EF4-FFF2-40B4-BE49-F238E27FC236}">
                <a16:creationId xmlns:a16="http://schemas.microsoft.com/office/drawing/2014/main" id="{05895E01-4BE1-53D1-BD32-7EDF5437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06" y="787192"/>
            <a:ext cx="3789936" cy="331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video interpolation">
            <a:extLst>
              <a:ext uri="{FF2B5EF4-FFF2-40B4-BE49-F238E27FC236}">
                <a16:creationId xmlns:a16="http://schemas.microsoft.com/office/drawing/2014/main" id="{30A371B1-749D-ADAA-D177-B56C6E03A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40" y="4440568"/>
            <a:ext cx="5487319" cy="187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16">
            <a:extLst>
              <a:ext uri="{FF2B5EF4-FFF2-40B4-BE49-F238E27FC236}">
                <a16:creationId xmlns:a16="http://schemas.microsoft.com/office/drawing/2014/main" id="{A5F00785-44C7-EA66-9335-6266FAD73803}"/>
              </a:ext>
            </a:extLst>
          </p:cNvPr>
          <p:cNvSpPr txBox="1"/>
          <p:nvPr/>
        </p:nvSpPr>
        <p:spPr>
          <a:xfrm>
            <a:off x="7108430" y="6068477"/>
            <a:ext cx="2168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(displayninja.com)</a:t>
            </a:r>
            <a:endParaRPr lang="en-US" altLang="zh-CN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14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3FADD0A9-8FCC-47DC-B4B5-9FBFBAA6C0E9}"/>
              </a:ext>
            </a:extLst>
          </p:cNvPr>
          <p:cNvSpPr txBox="1">
            <a:spLocks/>
          </p:cNvSpPr>
          <p:nvPr/>
        </p:nvSpPr>
        <p:spPr>
          <a:xfrm>
            <a:off x="0" y="432937"/>
            <a:ext cx="6986610" cy="972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+mj-lt"/>
              </a:rPr>
              <a:t>Milestones for 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state-of-the-art </a:t>
            </a: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NN conventional camera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+mj-lt"/>
              </a:rPr>
              <a:t>										video interpolation</a:t>
            </a:r>
            <a:r>
              <a:rPr lang="zh-CN" altLang="en-US" sz="2000" dirty="0">
                <a:solidFill>
                  <a:schemeClr val="tx1"/>
                </a:solidFill>
                <a:latin typeface="+mj-lt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1ED68918-8F26-499B-A3D5-CFC87DBEE182}"/>
              </a:ext>
            </a:extLst>
          </p:cNvPr>
          <p:cNvSpPr txBox="1"/>
          <p:nvPr/>
        </p:nvSpPr>
        <p:spPr>
          <a:xfrm>
            <a:off x="1647716" y="1516573"/>
            <a:ext cx="1096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Super </a:t>
            </a:r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SloMo</a:t>
            </a:r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(UMass, Nvidia, 2017</a:t>
            </a:r>
            <a:r>
              <a:rPr lang="en-US" altLang="zh-CN" sz="800" dirty="0">
                <a:latin typeface="+mj-lt"/>
              </a:rPr>
              <a:t>)</a:t>
            </a:r>
            <a:endParaRPr lang="en-US" altLang="zh-CN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46C02ED2-400B-4D8F-824E-716F2F47C5D9}"/>
              </a:ext>
            </a:extLst>
          </p:cNvPr>
          <p:cNvSpPr/>
          <p:nvPr/>
        </p:nvSpPr>
        <p:spPr>
          <a:xfrm>
            <a:off x="423982" y="1806873"/>
            <a:ext cx="8551965" cy="352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D186A4CA-4A1C-4132-B9CD-333B38576135}"/>
              </a:ext>
            </a:extLst>
          </p:cNvPr>
          <p:cNvSpPr txBox="1"/>
          <p:nvPr/>
        </p:nvSpPr>
        <p:spPr>
          <a:xfrm>
            <a:off x="1521694" y="2133607"/>
            <a:ext cx="1348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First successful flow-based VFI algorithm</a:t>
            </a:r>
          </a:p>
        </p:txBody>
      </p:sp>
      <p:sp>
        <p:nvSpPr>
          <p:cNvPr id="104" name="页脚占位符 103">
            <a:extLst>
              <a:ext uri="{FF2B5EF4-FFF2-40B4-BE49-F238E27FC236}">
                <a16:creationId xmlns:a16="http://schemas.microsoft.com/office/drawing/2014/main" id="{AC6BD927-0692-43CD-84AE-E74FA415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Daizong Tian</a:t>
            </a:r>
            <a:endParaRPr 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191304B-09D8-4504-B8FB-407DB3316F51}"/>
              </a:ext>
            </a:extLst>
          </p:cNvPr>
          <p:cNvSpPr txBox="1"/>
          <p:nvPr/>
        </p:nvSpPr>
        <p:spPr>
          <a:xfrm>
            <a:off x="3302569" y="1340494"/>
            <a:ext cx="1209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Quadratic Video </a:t>
            </a:r>
            <a:r>
              <a:rPr lang="en-US" altLang="zh-CN" sz="1200" dirty="0">
                <a:latin typeface="+mj-lt"/>
              </a:rPr>
              <a:t>Interpolation</a:t>
            </a:r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(CMU, </a:t>
            </a:r>
            <a:r>
              <a:rPr lang="en-US" altLang="zh-CN" sz="800" dirty="0" err="1">
                <a:solidFill>
                  <a:schemeClr val="tx1"/>
                </a:solidFill>
                <a:latin typeface="+mj-lt"/>
              </a:rPr>
              <a:t>SenseTime</a:t>
            </a:r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, 2019)</a:t>
            </a:r>
            <a:endParaRPr lang="en-US" altLang="zh-CN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C4F046F6-6B5B-4E25-B6FB-8024F069C4D6}"/>
              </a:ext>
            </a:extLst>
          </p:cNvPr>
          <p:cNvSpPr txBox="1"/>
          <p:nvPr/>
        </p:nvSpPr>
        <p:spPr>
          <a:xfrm>
            <a:off x="3244721" y="2143874"/>
            <a:ext cx="1348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Winner of AIM2019 VTSR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Very good performance</a:t>
            </a:r>
            <a:r>
              <a:rPr lang="en-US" altLang="zh-CN" sz="800" dirty="0">
                <a:latin typeface="+mj-lt"/>
              </a:rPr>
              <a:t>, decent runtime</a:t>
            </a:r>
            <a:endParaRPr lang="en-US" altLang="zh-CN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E712FB8-DA5C-4798-A7D3-6AD2E0D71A4B}"/>
              </a:ext>
            </a:extLst>
          </p:cNvPr>
          <p:cNvSpPr txBox="1"/>
          <p:nvPr/>
        </p:nvSpPr>
        <p:spPr>
          <a:xfrm>
            <a:off x="4998427" y="1161059"/>
            <a:ext cx="120901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Enhanced Quadratic Video </a:t>
            </a:r>
            <a:r>
              <a:rPr lang="en-US" altLang="zh-CN" sz="1200" dirty="0">
                <a:latin typeface="+mj-lt"/>
              </a:rPr>
              <a:t>Interpolation</a:t>
            </a:r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(UCAS, </a:t>
            </a:r>
            <a:r>
              <a:rPr lang="en-US" altLang="zh-CN" sz="800" dirty="0" err="1">
                <a:solidFill>
                  <a:schemeClr val="tx1"/>
                </a:solidFill>
                <a:latin typeface="+mj-lt"/>
              </a:rPr>
              <a:t>SenseTime</a:t>
            </a:r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, 2020)</a:t>
            </a:r>
            <a:endParaRPr lang="en-US" altLang="zh-CN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AF9D823-945E-4115-BB7B-1CBA41A279DA}"/>
              </a:ext>
            </a:extLst>
          </p:cNvPr>
          <p:cNvSpPr txBox="1"/>
          <p:nvPr/>
        </p:nvSpPr>
        <p:spPr>
          <a:xfrm>
            <a:off x="4858776" y="2143874"/>
            <a:ext cx="148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Winner of AIM2020 VTSR</a:t>
            </a:r>
          </a:p>
          <a:p>
            <a:pPr algn="ctr"/>
            <a:r>
              <a:rPr lang="en-US" altLang="zh-CN" sz="800" dirty="0">
                <a:latin typeface="+mj-lt"/>
              </a:rPr>
              <a:t>Best performance even in 2022,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slow runtime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3095540-5825-4FE8-BDA6-F947FBE95721}"/>
              </a:ext>
            </a:extLst>
          </p:cNvPr>
          <p:cNvSpPr txBox="1"/>
          <p:nvPr/>
        </p:nvSpPr>
        <p:spPr>
          <a:xfrm>
            <a:off x="215101" y="1516573"/>
            <a:ext cx="1096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  <a:latin typeface="+mj-lt"/>
              </a:rPr>
              <a:t>SepConv</a:t>
            </a:r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(PSU, 2017</a:t>
            </a:r>
            <a:r>
              <a:rPr lang="en-US" altLang="zh-CN" sz="800" dirty="0">
                <a:latin typeface="+mj-lt"/>
              </a:rPr>
              <a:t>)</a:t>
            </a:r>
            <a:endParaRPr lang="en-US" altLang="zh-CN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D18F8-D589-6D05-E254-4D1484DA3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02"/>
            <a:ext cx="5593976" cy="445434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i="0" dirty="0">
                <a:effectLst/>
                <a:latin typeface="+mj-lt"/>
              </a:rPr>
              <a:t>2.1 Conventional camera VFI SOTA methods</a:t>
            </a:r>
            <a:endParaRPr lang="en-US" sz="2000" b="1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18420-9540-315E-D813-9F4138CEBC12}"/>
              </a:ext>
            </a:extLst>
          </p:cNvPr>
          <p:cNvSpPr txBox="1">
            <a:spLocks/>
          </p:cNvSpPr>
          <p:nvPr/>
        </p:nvSpPr>
        <p:spPr>
          <a:xfrm>
            <a:off x="7354765" y="2502048"/>
            <a:ext cx="1789235" cy="81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+mj-lt"/>
              </a:rPr>
              <a:t>Mostly Optical-Flow based!</a:t>
            </a:r>
            <a:endParaRPr lang="en-US" altLang="zh-CN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本框 108">
            <a:extLst>
              <a:ext uri="{FF2B5EF4-FFF2-40B4-BE49-F238E27FC236}">
                <a16:creationId xmlns:a16="http://schemas.microsoft.com/office/drawing/2014/main" id="{65621E0E-9C16-83A4-9FFD-C6E715444E4B}"/>
              </a:ext>
            </a:extLst>
          </p:cNvPr>
          <p:cNvSpPr txBox="1"/>
          <p:nvPr/>
        </p:nvSpPr>
        <p:spPr>
          <a:xfrm>
            <a:off x="6434514" y="1140299"/>
            <a:ext cx="12090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Frame Interpolation for Large Motion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(Google, UW,  2022)</a:t>
            </a:r>
            <a:endParaRPr lang="en-US" altLang="zh-CN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文本框 108">
            <a:extLst>
              <a:ext uri="{FF2B5EF4-FFF2-40B4-BE49-F238E27FC236}">
                <a16:creationId xmlns:a16="http://schemas.microsoft.com/office/drawing/2014/main" id="{EB45F780-FA07-9944-5994-13AA8B56BEE6}"/>
              </a:ext>
            </a:extLst>
          </p:cNvPr>
          <p:cNvSpPr txBox="1"/>
          <p:nvPr/>
        </p:nvSpPr>
        <p:spPr>
          <a:xfrm>
            <a:off x="7742657" y="991782"/>
            <a:ext cx="12090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Splatting-based Synthesis for Video Frame Interpolation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(Adobe, PKU, 2023)</a:t>
            </a:r>
            <a:endParaRPr lang="en-US" altLang="zh-CN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本框 109">
            <a:extLst>
              <a:ext uri="{FF2B5EF4-FFF2-40B4-BE49-F238E27FC236}">
                <a16:creationId xmlns:a16="http://schemas.microsoft.com/office/drawing/2014/main" id="{71150F5C-D061-E1C3-6858-F4A069225389}"/>
              </a:ext>
            </a:extLst>
          </p:cNvPr>
          <p:cNvSpPr txBox="1"/>
          <p:nvPr/>
        </p:nvSpPr>
        <p:spPr>
          <a:xfrm>
            <a:off x="7781353" y="2128467"/>
            <a:ext cx="11316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Forward Warping</a:t>
            </a:r>
          </a:p>
        </p:txBody>
      </p:sp>
      <p:sp>
        <p:nvSpPr>
          <p:cNvPr id="8" name="文本框 109">
            <a:extLst>
              <a:ext uri="{FF2B5EF4-FFF2-40B4-BE49-F238E27FC236}">
                <a16:creationId xmlns:a16="http://schemas.microsoft.com/office/drawing/2014/main" id="{25B720E3-7E81-D433-27B8-27F3AFD9772E}"/>
              </a:ext>
            </a:extLst>
          </p:cNvPr>
          <p:cNvSpPr txBox="1"/>
          <p:nvPr/>
        </p:nvSpPr>
        <p:spPr>
          <a:xfrm>
            <a:off x="6511907" y="2143874"/>
            <a:ext cx="1131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/>
                </a:solidFill>
                <a:latin typeface="+mj-lt"/>
              </a:rPr>
              <a:t>Targeted for large motion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7309C3-1C8E-6CED-152A-A80D4F11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74" y="2639246"/>
            <a:ext cx="3533326" cy="3282933"/>
          </a:xfrm>
          <a:prstGeom prst="rect">
            <a:avLst/>
          </a:prstGeom>
        </p:spPr>
      </p:pic>
      <p:sp>
        <p:nvSpPr>
          <p:cNvPr id="24" name="文本框 16">
            <a:extLst>
              <a:ext uri="{FF2B5EF4-FFF2-40B4-BE49-F238E27FC236}">
                <a16:creationId xmlns:a16="http://schemas.microsoft.com/office/drawing/2014/main" id="{4822B4AF-7688-99D1-7CC7-336C474399DE}"/>
              </a:ext>
            </a:extLst>
          </p:cNvPr>
          <p:cNvSpPr txBox="1"/>
          <p:nvPr/>
        </p:nvSpPr>
        <p:spPr>
          <a:xfrm>
            <a:off x="3702444" y="6011707"/>
            <a:ext cx="2168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Optical flow from 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pwc</a:t>
            </a:r>
            <a:r>
              <a:rPr lang="en-US" altLang="zh-CN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-net (Sun, 2017)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61CBF99-3E5C-B115-6BE7-42AA3133062A}"/>
              </a:ext>
            </a:extLst>
          </p:cNvPr>
          <p:cNvSpPr txBox="1">
            <a:spLocks/>
          </p:cNvSpPr>
          <p:nvPr/>
        </p:nvSpPr>
        <p:spPr>
          <a:xfrm>
            <a:off x="686889" y="5284736"/>
            <a:ext cx="2183363" cy="81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+mj-lt"/>
              </a:rPr>
              <a:t>Like disparity map</a:t>
            </a:r>
            <a:endParaRPr lang="en-US" altLang="zh-CN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263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11114</TotalTime>
  <Words>1959</Words>
  <Application>Microsoft Office PowerPoint</Application>
  <PresentationFormat>On-screen Show (4:3)</PresentationFormat>
  <Paragraphs>416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Office Theme</vt:lpstr>
      <vt:lpstr>Event-camera aided Video Frame Interpolation</vt:lpstr>
      <vt:lpstr>1. What is an event camera  2. Intro to Super-resolution  3. Temporal Super resolution  3.1. What is it  3.2. How event camera can help  4. Future Expectation </vt:lpstr>
      <vt:lpstr>1. What is an event camera (sensor)</vt:lpstr>
      <vt:lpstr>1. What is an event camera (sensor)</vt:lpstr>
      <vt:lpstr>1. What is an event camera – bio-inspired</vt:lpstr>
      <vt:lpstr>PowerPoint Presentation</vt:lpstr>
      <vt:lpstr>PowerPoint Presentation</vt:lpstr>
      <vt:lpstr>PowerPoint Presentation</vt:lpstr>
      <vt:lpstr>2.1 Conventional camera VFI SOTA methods</vt:lpstr>
      <vt:lpstr>How Optical-flow- based VFI works?</vt:lpstr>
      <vt:lpstr>Main problems for conventional camera optical-flow based VFI</vt:lpstr>
      <vt:lpstr>Main problems for conventional camera optical-flow based VFI</vt:lpstr>
      <vt:lpstr>Main problems for optical-flow based VFI</vt:lpstr>
      <vt:lpstr>Main problems for optical-flow based VFI</vt:lpstr>
      <vt:lpstr>How can event-camera help?</vt:lpstr>
      <vt:lpstr>How can event-camera help?</vt:lpstr>
      <vt:lpstr>How can event-camera help?</vt:lpstr>
      <vt:lpstr>How can event-camera help?</vt:lpstr>
      <vt:lpstr>How can event-camera help?</vt:lpstr>
      <vt:lpstr>How can event-camera help?</vt:lpstr>
      <vt:lpstr>Future expectation</vt:lpstr>
      <vt:lpstr>Thank you!</vt:lpstr>
      <vt:lpstr>How Optical-flow- based VFI works?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Tian Daizong</cp:lastModifiedBy>
  <cp:revision>56</cp:revision>
  <dcterms:created xsi:type="dcterms:W3CDTF">2015-07-21T16:44:10Z</dcterms:created>
  <dcterms:modified xsi:type="dcterms:W3CDTF">2023-06-02T14:03:27Z</dcterms:modified>
</cp:coreProperties>
</file>